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8" r:id="rId4"/>
    <p:sldId id="259" r:id="rId5"/>
    <p:sldId id="265" r:id="rId6"/>
    <p:sldId id="269" r:id="rId7"/>
    <p:sldId id="270" r:id="rId8"/>
    <p:sldId id="260" r:id="rId9"/>
    <p:sldId id="261" r:id="rId10"/>
    <p:sldId id="262" r:id="rId11"/>
    <p:sldId id="271" r:id="rId12"/>
    <p:sldId id="267" r:id="rId13"/>
    <p:sldId id="263" r:id="rId14"/>
    <p:sldId id="264" r:id="rId15"/>
  </p:sldIdLst>
  <p:sldSz cx="6858000" cy="9906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6E3A"/>
    <a:srgbClr val="A07C48"/>
    <a:srgbClr val="767171"/>
    <a:srgbClr val="D0CCC3"/>
    <a:srgbClr val="AFABAB"/>
    <a:srgbClr val="D0D7DC"/>
    <a:srgbClr val="E3D9D3"/>
    <a:srgbClr val="C8D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60"/>
  </p:normalViewPr>
  <p:slideViewPr>
    <p:cSldViewPr snapToGrid="0">
      <p:cViewPr>
        <p:scale>
          <a:sx n="68" d="100"/>
          <a:sy n="68" d="100"/>
        </p:scale>
        <p:origin x="-3504" y="-510"/>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285C7860-2E7C-43C4-AD86-A8C77640CF41}" type="datetimeFigureOut">
              <a:rPr lang="en-US" smtClean="0"/>
              <a:t>10/16/2021</a:t>
            </a:fld>
            <a:endParaRPr lang="en-US"/>
          </a:p>
        </p:txBody>
      </p:sp>
      <p:sp>
        <p:nvSpPr>
          <p:cNvPr id="4" name="Θέση υποσέλιδου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7DB1FB91-C05A-4664-9921-0DF9E2DF8373}" type="slidenum">
              <a:rPr lang="en-US" smtClean="0"/>
              <a:t>‹#›</a:t>
            </a:fld>
            <a:endParaRPr lang="en-US"/>
          </a:p>
        </p:txBody>
      </p:sp>
    </p:spTree>
    <p:extLst>
      <p:ext uri="{BB962C8B-B14F-4D97-AF65-F5344CB8AC3E}">
        <p14:creationId xmlns:p14="http://schemas.microsoft.com/office/powerpoint/2010/main" val="776244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C359D17E-1A31-45E6-B656-CC4FFDF1C4FD}" type="datetimeFigureOut">
              <a:rPr lang="en-US" smtClean="0"/>
              <a:t>10/16/2021</a:t>
            </a:fld>
            <a:endParaRPr lang="en-US"/>
          </a:p>
        </p:txBody>
      </p:sp>
      <p:sp>
        <p:nvSpPr>
          <p:cNvPr id="4" name="Θέση εικόνας διαφάνειας 3"/>
          <p:cNvSpPr>
            <a:spLocks noGrp="1" noRot="1" noChangeAspect="1"/>
          </p:cNvSpPr>
          <p:nvPr>
            <p:ph type="sldImg" idx="2"/>
          </p:nvPr>
        </p:nvSpPr>
        <p:spPr>
          <a:xfrm>
            <a:off x="4168775" y="849313"/>
            <a:ext cx="15890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6E78E9BD-C4A0-44B6-A7DC-9A5891BD9598}" type="slidenum">
              <a:rPr lang="en-US" smtClean="0"/>
              <a:t>‹#›</a:t>
            </a:fld>
            <a:endParaRPr lang="en-US"/>
          </a:p>
        </p:txBody>
      </p:sp>
    </p:spTree>
    <p:extLst>
      <p:ext uri="{BB962C8B-B14F-4D97-AF65-F5344CB8AC3E}">
        <p14:creationId xmlns:p14="http://schemas.microsoft.com/office/powerpoint/2010/main" val="168921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1</a:t>
            </a:fld>
            <a:endParaRPr lang="en-US"/>
          </a:p>
        </p:txBody>
      </p:sp>
    </p:spTree>
    <p:extLst>
      <p:ext uri="{BB962C8B-B14F-4D97-AF65-F5344CB8AC3E}">
        <p14:creationId xmlns:p14="http://schemas.microsoft.com/office/powerpoint/2010/main" val="83159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10</a:t>
            </a:fld>
            <a:endParaRPr lang="en-US"/>
          </a:p>
        </p:txBody>
      </p:sp>
    </p:spTree>
    <p:extLst>
      <p:ext uri="{BB962C8B-B14F-4D97-AF65-F5344CB8AC3E}">
        <p14:creationId xmlns:p14="http://schemas.microsoft.com/office/powerpoint/2010/main" val="334203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12</a:t>
            </a:fld>
            <a:endParaRPr lang="en-US"/>
          </a:p>
        </p:txBody>
      </p:sp>
    </p:spTree>
    <p:extLst>
      <p:ext uri="{BB962C8B-B14F-4D97-AF65-F5344CB8AC3E}">
        <p14:creationId xmlns:p14="http://schemas.microsoft.com/office/powerpoint/2010/main" val="140208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13</a:t>
            </a:fld>
            <a:endParaRPr lang="en-US"/>
          </a:p>
        </p:txBody>
      </p:sp>
    </p:spTree>
    <p:extLst>
      <p:ext uri="{BB962C8B-B14F-4D97-AF65-F5344CB8AC3E}">
        <p14:creationId xmlns:p14="http://schemas.microsoft.com/office/powerpoint/2010/main" val="417176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14</a:t>
            </a:fld>
            <a:endParaRPr lang="en-US"/>
          </a:p>
        </p:txBody>
      </p:sp>
    </p:spTree>
    <p:extLst>
      <p:ext uri="{BB962C8B-B14F-4D97-AF65-F5344CB8AC3E}">
        <p14:creationId xmlns:p14="http://schemas.microsoft.com/office/powerpoint/2010/main" val="63644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2</a:t>
            </a:fld>
            <a:endParaRPr lang="en-US"/>
          </a:p>
        </p:txBody>
      </p:sp>
    </p:spTree>
    <p:extLst>
      <p:ext uri="{BB962C8B-B14F-4D97-AF65-F5344CB8AC3E}">
        <p14:creationId xmlns:p14="http://schemas.microsoft.com/office/powerpoint/2010/main" val="161080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3</a:t>
            </a:fld>
            <a:endParaRPr lang="en-US"/>
          </a:p>
        </p:txBody>
      </p:sp>
    </p:spTree>
    <p:extLst>
      <p:ext uri="{BB962C8B-B14F-4D97-AF65-F5344CB8AC3E}">
        <p14:creationId xmlns:p14="http://schemas.microsoft.com/office/powerpoint/2010/main" val="209564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4</a:t>
            </a:fld>
            <a:endParaRPr lang="en-US"/>
          </a:p>
        </p:txBody>
      </p:sp>
    </p:spTree>
    <p:extLst>
      <p:ext uri="{BB962C8B-B14F-4D97-AF65-F5344CB8AC3E}">
        <p14:creationId xmlns:p14="http://schemas.microsoft.com/office/powerpoint/2010/main" val="48885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5</a:t>
            </a:fld>
            <a:endParaRPr lang="en-US"/>
          </a:p>
        </p:txBody>
      </p:sp>
    </p:spTree>
    <p:extLst>
      <p:ext uri="{BB962C8B-B14F-4D97-AF65-F5344CB8AC3E}">
        <p14:creationId xmlns:p14="http://schemas.microsoft.com/office/powerpoint/2010/main" val="382914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6</a:t>
            </a:fld>
            <a:endParaRPr lang="en-US"/>
          </a:p>
        </p:txBody>
      </p:sp>
    </p:spTree>
    <p:extLst>
      <p:ext uri="{BB962C8B-B14F-4D97-AF65-F5344CB8AC3E}">
        <p14:creationId xmlns:p14="http://schemas.microsoft.com/office/powerpoint/2010/main" val="73305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7</a:t>
            </a:fld>
            <a:endParaRPr lang="en-US"/>
          </a:p>
        </p:txBody>
      </p:sp>
    </p:spTree>
    <p:extLst>
      <p:ext uri="{BB962C8B-B14F-4D97-AF65-F5344CB8AC3E}">
        <p14:creationId xmlns:p14="http://schemas.microsoft.com/office/powerpoint/2010/main" val="393584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8</a:t>
            </a:fld>
            <a:endParaRPr lang="en-US"/>
          </a:p>
        </p:txBody>
      </p:sp>
    </p:spTree>
    <p:extLst>
      <p:ext uri="{BB962C8B-B14F-4D97-AF65-F5344CB8AC3E}">
        <p14:creationId xmlns:p14="http://schemas.microsoft.com/office/powerpoint/2010/main" val="233406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E78E9BD-C4A0-44B6-A7DC-9A5891BD9598}" type="slidenum">
              <a:rPr lang="en-US" smtClean="0"/>
              <a:t>9</a:t>
            </a:fld>
            <a:endParaRPr lang="en-US"/>
          </a:p>
        </p:txBody>
      </p:sp>
    </p:spTree>
    <p:extLst>
      <p:ext uri="{BB962C8B-B14F-4D97-AF65-F5344CB8AC3E}">
        <p14:creationId xmlns:p14="http://schemas.microsoft.com/office/powerpoint/2010/main" val="375562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smtClean="0"/>
              <a:t>Στυλ κύριου τίτλου</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E575D32-90BF-42F5-9121-EC0BBF7FA52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371403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E575D32-90BF-42F5-9121-EC0BBF7FA52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271109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E575D32-90BF-42F5-9121-EC0BBF7FA52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81362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E575D32-90BF-42F5-9121-EC0BBF7FA52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96699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smtClean="0"/>
              <a:t>Στυλ κύριου τίτλου</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6E575D32-90BF-42F5-9121-EC0BBF7FA52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143018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6E575D32-90BF-42F5-9121-EC0BBF7FA52E}"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412863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472381" y="3618442"/>
            <a:ext cx="2901255" cy="532218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3471863" y="3618442"/>
            <a:ext cx="2915543" cy="532218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6E575D32-90BF-42F5-9121-EC0BBF7FA52E}"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330455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6E575D32-90BF-42F5-9121-EC0BBF7FA52E}"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253131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75D32-90BF-42F5-9121-EC0BBF7FA52E}"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40138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smtClean="0"/>
              <a:t>Στυλ κύριου τίτλου</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6E575D32-90BF-42F5-9121-EC0BBF7FA52E}"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57204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6E575D32-90BF-42F5-9121-EC0BBF7FA52E}"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DF1A8-6552-4BC2-9582-CA43B273581C}" type="slidenum">
              <a:rPr lang="en-US" smtClean="0"/>
              <a:t>‹#›</a:t>
            </a:fld>
            <a:endParaRPr lang="en-US"/>
          </a:p>
        </p:txBody>
      </p:sp>
    </p:spTree>
    <p:extLst>
      <p:ext uri="{BB962C8B-B14F-4D97-AF65-F5344CB8AC3E}">
        <p14:creationId xmlns:p14="http://schemas.microsoft.com/office/powerpoint/2010/main" val="314003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E575D32-90BF-42F5-9121-EC0BBF7FA52E}" type="datetimeFigureOut">
              <a:rPr lang="en-US" smtClean="0"/>
              <a:t>10/16/2021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64DF1A8-6552-4BC2-9582-CA43B273581C}" type="slidenum">
              <a:rPr lang="en-US" smtClean="0"/>
              <a:t>‹#›</a:t>
            </a:fld>
            <a:endParaRPr lang="en-US"/>
          </a:p>
        </p:txBody>
      </p:sp>
    </p:spTree>
    <p:extLst>
      <p:ext uri="{BB962C8B-B14F-4D97-AF65-F5344CB8AC3E}">
        <p14:creationId xmlns:p14="http://schemas.microsoft.com/office/powerpoint/2010/main" val="2284688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1707140"/>
            <a:ext cx="6697508" cy="3930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2"/>
          <p:cNvSpPr txBox="1">
            <a:spLocks noChangeArrowheads="1" noChangeShapeType="1"/>
          </p:cNvSpPr>
          <p:nvPr/>
        </p:nvSpPr>
        <p:spPr bwMode="auto">
          <a:xfrm>
            <a:off x="98680" y="162923"/>
            <a:ext cx="6645275" cy="664739"/>
          </a:xfrm>
          <a:prstGeom prst="rect">
            <a:avLst/>
          </a:prstGeom>
          <a:noFill/>
          <a:ln>
            <a:noFill/>
          </a:ln>
          <a:effectLst/>
          <a:extLst>
            <a:ext uri="{909E8E84-426E-40DD-AFC4-6F175D3DCCD1}">
              <a14:hiddenFill xmlns:a14="http://schemas.microsoft.com/office/drawing/2010/main">
                <a:solidFill>
                  <a:srgbClr val="C6C5CD"/>
                </a:solidFill>
              </a14:hiddenFill>
            </a:ext>
            <a:ext uri="{91240B29-F687-4F45-9708-019B960494DF}">
              <a14:hiddenLine xmlns:a14="http://schemas.microsoft.com/office/drawing/2010/main" w="0"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lvl="0" algn="ctr" defTabSz="914400" eaLnBrk="0" fontAlgn="base" hangingPunct="0">
              <a:spcBef>
                <a:spcPct val="0"/>
              </a:spcBef>
              <a:spcAft>
                <a:spcPct val="0"/>
              </a:spcAft>
            </a:pPr>
            <a:r>
              <a:rPr kumimoji="0" lang="en-US" altLang="en-US" b="1" u="none" strike="noStrike" cap="none" normalizeH="0" baseline="0" dirty="0" smtClean="0">
                <a:ln>
                  <a:noFill/>
                </a:ln>
                <a:solidFill>
                  <a:schemeClr val="accent5">
                    <a:lumMod val="50000"/>
                  </a:schemeClr>
                </a:solidFill>
                <a:effectLst/>
                <a:latin typeface="Garamond" panose="02020404030301010803" pitchFamily="18" charset="0"/>
              </a:rPr>
              <a:t>M</a:t>
            </a:r>
            <a:r>
              <a:rPr kumimoji="0" lang="el-GR" altLang="en-US" b="1" u="none" strike="noStrike" cap="none" normalizeH="0" baseline="0" dirty="0" err="1" smtClean="0">
                <a:ln>
                  <a:noFill/>
                </a:ln>
                <a:solidFill>
                  <a:schemeClr val="accent5">
                    <a:lumMod val="50000"/>
                  </a:schemeClr>
                </a:solidFill>
                <a:effectLst/>
                <a:latin typeface="Garamond" panose="02020404030301010803" pitchFamily="18" charset="0"/>
              </a:rPr>
              <a:t>ουσείο</a:t>
            </a:r>
            <a:r>
              <a:rPr kumimoji="0" lang="el-GR" altLang="en-US" b="1" u="none" strike="noStrike" cap="none" normalizeH="0" dirty="0" smtClean="0">
                <a:ln>
                  <a:noFill/>
                </a:ln>
                <a:solidFill>
                  <a:schemeClr val="accent5">
                    <a:lumMod val="50000"/>
                  </a:schemeClr>
                </a:solidFill>
                <a:effectLst/>
                <a:latin typeface="Garamond" panose="02020404030301010803" pitchFamily="18" charset="0"/>
              </a:rPr>
              <a:t> Ιατρικής Κρ</a:t>
            </a:r>
            <a:r>
              <a:rPr lang="el-GR" altLang="en-US" b="1" dirty="0" smtClean="0">
                <a:solidFill>
                  <a:schemeClr val="accent5">
                    <a:lumMod val="50000"/>
                  </a:schemeClr>
                </a:solidFill>
                <a:latin typeface="Garamond" panose="02020404030301010803" pitchFamily="18" charset="0"/>
              </a:rPr>
              <a:t>ήτης</a:t>
            </a:r>
          </a:p>
          <a:p>
            <a:pPr lvl="0" algn="ctr" defTabSz="914400" eaLnBrk="0" fontAlgn="base" hangingPunct="0">
              <a:spcBef>
                <a:spcPct val="0"/>
              </a:spcBef>
              <a:spcAft>
                <a:spcPct val="0"/>
              </a:spcAft>
            </a:pPr>
            <a:r>
              <a:rPr lang="el-GR" altLang="en-US" b="1" dirty="0" smtClean="0">
                <a:solidFill>
                  <a:schemeClr val="accent5">
                    <a:lumMod val="50000"/>
                  </a:schemeClr>
                </a:solidFill>
                <a:latin typeface="Garamond" panose="02020404030301010803" pitchFamily="18" charset="0"/>
              </a:rPr>
              <a:t>Ημερολόγιο δραστηριοτήτων </a:t>
            </a:r>
          </a:p>
          <a:p>
            <a:pPr lvl="0" algn="ctr" defTabSz="914400" eaLnBrk="0" fontAlgn="base" hangingPunct="0">
              <a:spcBef>
                <a:spcPct val="0"/>
              </a:spcBef>
              <a:spcAft>
                <a:spcPct val="0"/>
              </a:spcAft>
            </a:pPr>
            <a:r>
              <a:rPr lang="el-GR" altLang="en-US" b="1" dirty="0" smtClean="0">
                <a:solidFill>
                  <a:schemeClr val="accent5">
                    <a:lumMod val="50000"/>
                  </a:schemeClr>
                </a:solidFill>
                <a:latin typeface="Garamond" panose="02020404030301010803" pitchFamily="18" charset="0"/>
              </a:rPr>
              <a:t>Εκδηλώσεις Λόγου και Τέχνης</a:t>
            </a:r>
            <a:r>
              <a:rPr lang="en-US" altLang="en-US" b="1" dirty="0" smtClean="0">
                <a:solidFill>
                  <a:schemeClr val="accent5">
                    <a:lumMod val="50000"/>
                  </a:schemeClr>
                </a:solidFill>
                <a:latin typeface="Garamond" panose="02020404030301010803" pitchFamily="18" charset="0"/>
              </a:rPr>
              <a:t> </a:t>
            </a:r>
            <a:r>
              <a:rPr lang="el-GR" altLang="en-US" b="1" dirty="0" smtClean="0">
                <a:solidFill>
                  <a:schemeClr val="accent5">
                    <a:lumMod val="50000"/>
                  </a:schemeClr>
                </a:solidFill>
                <a:latin typeface="Garamond" panose="02020404030301010803" pitchFamily="18" charset="0"/>
              </a:rPr>
              <a:t> </a:t>
            </a:r>
            <a:endParaRPr kumimoji="0" lang="en-US" altLang="en-US" b="1" u="none" strike="noStrike" cap="none" normalizeH="0" baseline="0" dirty="0" smtClean="0">
              <a:ln>
                <a:noFill/>
              </a:ln>
              <a:solidFill>
                <a:schemeClr val="accent5">
                  <a:lumMod val="50000"/>
                </a:schemeClr>
              </a:solidFill>
              <a:effectLst/>
              <a:latin typeface="Arial" panose="020B0604020202020204" pitchFamily="34" charset="0"/>
            </a:endParaRPr>
          </a:p>
        </p:txBody>
      </p:sp>
      <p:pic>
        <p:nvPicPr>
          <p:cNvPr id="1029" name="Picture 5" descr="ΑΦΙΣ 18 3 2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3" y="7830076"/>
            <a:ext cx="1213399" cy="1767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Î ÎµÎ¹ÎºÏÎ½Î± Î¯ÏÏÏ ÏÎµÏÎ¹Î­ÏÎµÎ¹: ÎºÎµÎ¯Î¼ÎµÎ½Î¿"/>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957" y="6445802"/>
            <a:ext cx="1377950"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descr="Î ÎµÎ¹ÎºÏÎ½Î± Î¯ÏÏÏ ÏÎµÏÎ¹Î­ÏÎµÎ¹: 1 Î¬ÏÎ¿Î¼Î¿, ÎºÎµÎ¯Î¼ÎµÎ½Î¿"/>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249" y="3732121"/>
            <a:ext cx="1178694" cy="172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8" descr="Î ÎµÎ¹ÎºÏÎ½Î± Î¯ÏÏÏ ÏÎµÏÎ¹Î­ÏÎµÎ¹: ÎºÎµÎ¯Î¼ÎµÎ½Î¿"/>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0880" y="3650755"/>
            <a:ext cx="1328665" cy="1818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9"/>
          <p:cNvSpPr txBox="1">
            <a:spLocks noChangeArrowheads="1"/>
          </p:cNvSpPr>
          <p:nvPr/>
        </p:nvSpPr>
        <p:spPr bwMode="auto">
          <a:xfrm>
            <a:off x="5368842" y="3644458"/>
            <a:ext cx="1489159" cy="1659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83C48"/>
                </a:solidFill>
                <a:effectLst/>
                <a:latin typeface="Cambria" panose="02040503050406030204" pitchFamily="18" charset="0"/>
              </a:rPr>
              <a:t>N</a:t>
            </a:r>
            <a:r>
              <a:rPr kumimoji="0" lang="el-GR" altLang="en-US" sz="1200" b="1" i="0" u="none" strike="noStrike" cap="none" normalizeH="0" baseline="0" dirty="0" err="1" smtClean="0">
                <a:ln>
                  <a:noFill/>
                </a:ln>
                <a:solidFill>
                  <a:srgbClr val="383C48"/>
                </a:solidFill>
                <a:effectLst/>
                <a:latin typeface="Cambria" panose="02040503050406030204" pitchFamily="18" charset="0"/>
              </a:rPr>
              <a:t>οέμβρης</a:t>
            </a:r>
            <a:r>
              <a:rPr kumimoji="0" lang="el-GR" altLang="en-US" sz="1200" b="1" i="0" u="none" strike="noStrike" cap="none" normalizeH="0" baseline="0" dirty="0" smtClean="0">
                <a:ln>
                  <a:noFill/>
                </a:ln>
                <a:solidFill>
                  <a:srgbClr val="383C48"/>
                </a:solidFill>
                <a:effectLst/>
                <a:latin typeface="Cambria" panose="02040503050406030204" pitchFamily="18" charset="0"/>
              </a:rPr>
              <a:t>– Δεκέμβρης 2016: Κινηματογραφικές διαδρομές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83C48"/>
                </a:solidFill>
                <a:effectLst/>
                <a:latin typeface="Cambria" panose="02040503050406030204" pitchFamily="18" charset="0"/>
              </a:rPr>
              <a:t>Πρόγραμμα κινηματογραφικών προβολών  στο</a:t>
            </a:r>
            <a:r>
              <a:rPr kumimoji="0" lang="el-GR" altLang="en-US" sz="1200" b="0" i="0" u="none" strike="noStrike" cap="none" normalizeH="0" dirty="0" smtClean="0">
                <a:ln>
                  <a:noFill/>
                </a:ln>
                <a:solidFill>
                  <a:srgbClr val="383C48"/>
                </a:solidFill>
                <a:effectLst/>
                <a:latin typeface="Cambria" panose="02040503050406030204" pitchFamily="18" charset="0"/>
              </a:rPr>
              <a:t> Μουσείο Ιατρικής.</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11"/>
          <p:cNvSpPr txBox="1">
            <a:spLocks noChangeArrowheads="1"/>
          </p:cNvSpPr>
          <p:nvPr/>
        </p:nvSpPr>
        <p:spPr bwMode="auto">
          <a:xfrm>
            <a:off x="1484143" y="3650755"/>
            <a:ext cx="2377440" cy="958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100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Παρασκευή 9 Δεκεμβρίου 2016 «Εθιστικές ουσίες: ένας επί της ουσίας διάλογος για τις σύγχρονες προκλήσεις».</a:t>
            </a:r>
          </a:p>
          <a:p>
            <a:pPr marL="0" marR="0" lvl="0" indent="0" defTabSz="914400" rtl="0" eaLnBrk="0" fontAlgn="base" latinLnBrk="0" hangingPunct="0">
              <a:lnSpc>
                <a:spcPct val="100000"/>
              </a:lnSpc>
              <a:spcBef>
                <a:spcPct val="0"/>
              </a:spcBef>
              <a:spcAft>
                <a:spcPts val="1000"/>
              </a:spcAft>
              <a:buClrTx/>
              <a:buSzTx/>
              <a:buFontTx/>
              <a:buNone/>
              <a:tabLst/>
            </a:pPr>
            <a:r>
              <a:rPr kumimoji="0" lang="en-US" altLang="en-US" sz="1200" b="0" i="0" u="none" strike="noStrike" cap="none" normalizeH="0" baseline="0" dirty="0" smtClean="0">
                <a:ln>
                  <a:noFill/>
                </a:ln>
                <a:solidFill>
                  <a:srgbClr val="3E3E54"/>
                </a:solidFill>
                <a:effectLst/>
                <a:latin typeface="Cambria" panose="02040503050406030204" pitchFamily="18" charset="0"/>
              </a:rPr>
              <a:t>H</a:t>
            </a:r>
            <a:r>
              <a:rPr kumimoji="0" lang="el-GR" altLang="en-US" sz="1200" b="0" i="0" u="none" strike="noStrike" cap="none" normalizeH="0" baseline="0" dirty="0" smtClean="0">
                <a:ln>
                  <a:noFill/>
                </a:ln>
                <a:solidFill>
                  <a:srgbClr val="3E3E54"/>
                </a:solidFill>
                <a:effectLst/>
                <a:latin typeface="Cambria" panose="02040503050406030204" pitchFamily="18" charset="0"/>
              </a:rPr>
              <a:t>μερίδα του Μουσείου Ιατρικής σε συνεργασία με το Πειραματικό Λύκειο Ηρακλείου και την</a:t>
            </a:r>
            <a:r>
              <a:rPr kumimoji="0" lang="el-GR" altLang="en-US" sz="1200" b="0" i="0" u="none" strike="noStrike" cap="none" normalizeH="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rPr>
              <a:t>Διεύθυνση Δ/</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θμιας</a:t>
            </a:r>
            <a:r>
              <a:rPr kumimoji="0" lang="el-GR" altLang="en-US" sz="1200" b="0" i="0" u="none" strike="noStrike" cap="none" normalizeH="0" baseline="0" dirty="0" smtClean="0">
                <a:ln>
                  <a:noFill/>
                </a:ln>
                <a:solidFill>
                  <a:srgbClr val="3E3E54"/>
                </a:solidFill>
                <a:effectLst/>
                <a:latin typeface="Cambria" panose="02040503050406030204" pitchFamily="18" charset="0"/>
              </a:rPr>
              <a:t> Εκπαίδευσης Νομού Ηρακλείου, Δημοτική Αίθουσα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Ανδρόγεω</a:t>
            </a:r>
            <a:r>
              <a:rPr kumimoji="0" lang="el-GR" altLang="en-US" sz="1200" b="0" i="0" u="none" strike="noStrike" cap="none" normalizeH="0" baseline="0" dirty="0" smtClean="0">
                <a:ln>
                  <a:noFill/>
                </a:ln>
                <a:solidFill>
                  <a:srgbClr val="3E3E54"/>
                </a:solidFill>
                <a:effectLst/>
                <a:latin typeface="Cambria" panose="020405030504060302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12"/>
          <p:cNvSpPr txBox="1">
            <a:spLocks noChangeArrowheads="1"/>
          </p:cNvSpPr>
          <p:nvPr/>
        </p:nvSpPr>
        <p:spPr bwMode="auto">
          <a:xfrm>
            <a:off x="1585956" y="6419169"/>
            <a:ext cx="5272045" cy="953784"/>
          </a:xfrm>
          <a:prstGeom prst="rect">
            <a:avLst/>
          </a:prstGeom>
          <a:solidFill>
            <a:schemeClr val="bg1"/>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E3E54"/>
                </a:solidFill>
                <a:effectLst/>
                <a:latin typeface="Cambria" panose="02040503050406030204" pitchFamily="18" charset="0"/>
              </a:rPr>
              <a:t>11 </a:t>
            </a:r>
            <a:r>
              <a:rPr kumimoji="0" lang="el-GR" altLang="en-US" sz="1200" b="1" i="0" u="none" strike="noStrike" cap="none" normalizeH="0" baseline="0" dirty="0" smtClean="0">
                <a:ln>
                  <a:noFill/>
                </a:ln>
                <a:solidFill>
                  <a:srgbClr val="3E3E54"/>
                </a:solidFill>
                <a:effectLst/>
                <a:latin typeface="Cambria" panose="02040503050406030204" pitchFamily="18" charset="0"/>
              </a:rPr>
              <a:t>Φεβρουαρίου 2017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E3E54"/>
                </a:solidFill>
                <a:effectLst/>
                <a:latin typeface="Cambria" panose="02040503050406030204" pitchFamily="18" charset="0"/>
              </a:rPr>
              <a:t>K</a:t>
            </a:r>
            <a:r>
              <a:rPr kumimoji="0" lang="el-GR" altLang="en-US" sz="1200" b="0" i="0" u="none" strike="noStrike" cap="none" normalizeH="0" baseline="0" dirty="0" smtClean="0">
                <a:ln>
                  <a:noFill/>
                </a:ln>
                <a:solidFill>
                  <a:srgbClr val="3E3E54"/>
                </a:solidFill>
                <a:effectLst/>
                <a:latin typeface="Cambria" panose="02040503050406030204" pitchFamily="18" charset="0"/>
              </a:rPr>
              <a:t>οπή  της Πρωτοχρονιάτικης πίτας μας  του Μουσείου Ιατρικής.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Ομιλία αρχαιολόγου κ. Βασιλάκη για τη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μινωϊκή</a:t>
            </a:r>
            <a:r>
              <a:rPr kumimoji="0" lang="el-GR" altLang="en-US" sz="1200" b="0" i="0" u="none" strike="noStrike" cap="none" normalizeH="0" baseline="0" dirty="0" smtClean="0">
                <a:ln>
                  <a:noFill/>
                </a:ln>
                <a:solidFill>
                  <a:srgbClr val="3E3E54"/>
                </a:solidFill>
                <a:effectLst/>
                <a:latin typeface="Cambria" panose="02040503050406030204" pitchFamily="18" charset="0"/>
              </a:rPr>
              <a:t> και μυκηναϊκή Ιατρική</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και συναυλία με το μουσικό σχήμα του Μουσείου το ΙΑΜΑ.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Ορθογώνιο 1"/>
          <p:cNvSpPr/>
          <p:nvPr/>
        </p:nvSpPr>
        <p:spPr>
          <a:xfrm>
            <a:off x="1370156" y="7944841"/>
            <a:ext cx="5240710" cy="1984646"/>
          </a:xfrm>
          <a:prstGeom prst="rect">
            <a:avLst/>
          </a:prstGeom>
        </p:spPr>
        <p:txBody>
          <a:bodyPr wrap="square">
            <a:spAutoFit/>
          </a:bodyPr>
          <a:lstStyle/>
          <a:p>
            <a:pPr marL="167424" marR="0" indent="-12878" algn="just">
              <a:lnSpc>
                <a:spcPct val="110000"/>
              </a:lnSpc>
              <a:spcBef>
                <a:spcPts val="0"/>
              </a:spcBef>
              <a:spcAft>
                <a:spcPts val="0"/>
              </a:spcAft>
            </a:pPr>
            <a:r>
              <a:rPr lang="el-GR" sz="1200" b="1" kern="1400" dirty="0">
                <a:solidFill>
                  <a:srgbClr val="3E3E54"/>
                </a:solidFill>
                <a:latin typeface="Cambria" panose="02040503050406030204" pitchFamily="18" charset="0"/>
              </a:rPr>
              <a:t>Σάββατο 18 Μαρτίου 2017 </a:t>
            </a:r>
            <a:endParaRPr lang="el-GR" sz="1200" kern="1400" dirty="0">
              <a:solidFill>
                <a:srgbClr val="3E3E54"/>
              </a:solidFill>
              <a:latin typeface="Garamond" panose="02020404030301010803" pitchFamily="18" charset="0"/>
            </a:endParaRPr>
          </a:p>
          <a:p>
            <a:pPr marL="167424" marR="0" indent="-12878" algn="just">
              <a:lnSpc>
                <a:spcPct val="110000"/>
              </a:lnSpc>
              <a:spcBef>
                <a:spcPts val="0"/>
              </a:spcBef>
              <a:spcAft>
                <a:spcPts val="0"/>
              </a:spcAft>
            </a:pPr>
            <a:r>
              <a:rPr lang="el-GR" sz="1200" kern="1400" dirty="0">
                <a:solidFill>
                  <a:srgbClr val="3E3E54"/>
                </a:solidFill>
                <a:latin typeface="Cambria" panose="02040503050406030204" pitchFamily="18" charset="0"/>
              </a:rPr>
              <a:t>Οργάνωση ημερίδας : </a:t>
            </a:r>
            <a:r>
              <a:rPr lang="el-GR" sz="1200" b="1" kern="1400" dirty="0">
                <a:solidFill>
                  <a:srgbClr val="3E3E54"/>
                </a:solidFill>
                <a:latin typeface="Cambria" panose="02040503050406030204" pitchFamily="18" charset="0"/>
              </a:rPr>
              <a:t>«Ο σκεπτόμενος έφηβος και οι σύγχρονες προκλήσεις», </a:t>
            </a:r>
            <a:r>
              <a:rPr lang="el-GR" sz="1200" i="1" kern="1400" dirty="0">
                <a:solidFill>
                  <a:srgbClr val="3E3E54"/>
                </a:solidFill>
                <a:latin typeface="Cambria" panose="02040503050406030204" pitchFamily="18" charset="0"/>
              </a:rPr>
              <a:t>Αμφιθέατρο Φοιτητικού Κέντρου Πανεπιστημίου </a:t>
            </a:r>
            <a:r>
              <a:rPr lang="el-GR" sz="1200" i="1" kern="1400" dirty="0" smtClean="0">
                <a:solidFill>
                  <a:srgbClr val="3E3E54"/>
                </a:solidFill>
                <a:latin typeface="Cambria" panose="02040503050406030204" pitchFamily="18" charset="0"/>
              </a:rPr>
              <a:t>Κρήτης</a:t>
            </a:r>
            <a:r>
              <a:rPr lang="en-US" sz="1200" i="1" kern="1400" dirty="0" smtClean="0">
                <a:solidFill>
                  <a:srgbClr val="3E3E54"/>
                </a:solidFill>
                <a:latin typeface="Cambria" panose="02040503050406030204" pitchFamily="18" charset="0"/>
              </a:rPr>
              <a:t>  </a:t>
            </a:r>
            <a:r>
              <a:rPr lang="el-GR" sz="1200" i="1" kern="1400" dirty="0" smtClean="0">
                <a:solidFill>
                  <a:srgbClr val="3E3E54"/>
                </a:solidFill>
                <a:latin typeface="Cambria" panose="02040503050406030204" pitchFamily="18" charset="0"/>
              </a:rPr>
              <a:t> </a:t>
            </a:r>
            <a:r>
              <a:rPr lang="el-GR" sz="1200" kern="1400" dirty="0" smtClean="0">
                <a:solidFill>
                  <a:srgbClr val="3E3E54"/>
                </a:solidFill>
                <a:latin typeface="Cambria" panose="02040503050406030204" pitchFamily="18" charset="0"/>
              </a:rPr>
              <a:t>σε</a:t>
            </a:r>
            <a:r>
              <a:rPr lang="el-GR" sz="1200" b="1" kern="1400" dirty="0" smtClean="0">
                <a:solidFill>
                  <a:srgbClr val="3E3E54"/>
                </a:solidFill>
                <a:latin typeface="Cambria" panose="02040503050406030204" pitchFamily="18" charset="0"/>
              </a:rPr>
              <a:t> </a:t>
            </a:r>
            <a:r>
              <a:rPr lang="el-GR" sz="1200" kern="1400" dirty="0">
                <a:solidFill>
                  <a:srgbClr val="3E3E54"/>
                </a:solidFill>
                <a:latin typeface="Cambria" panose="02040503050406030204" pitchFamily="18" charset="0"/>
              </a:rPr>
              <a:t>συνεργασία με την Ελληνική Εταιρεία Νευροεπιστημών, το Πειραματικό Γενικό Λύκειο και Γυμνάσιο Ηρακλείου καθώς και το Τμήμα Ψυχολογίας Πανεπιστημίου Κρήτης.</a:t>
            </a:r>
            <a:endParaRPr lang="el-GR" sz="1200" kern="1400" dirty="0">
              <a:solidFill>
                <a:srgbClr val="3E3E54"/>
              </a:solidFill>
              <a:latin typeface="Garamond" panose="02020404030301010803" pitchFamily="18" charset="0"/>
            </a:endParaRPr>
          </a:p>
          <a:p>
            <a:pPr marL="167424" marR="0" indent="-12878" algn="just">
              <a:lnSpc>
                <a:spcPct val="110000"/>
              </a:lnSpc>
              <a:spcBef>
                <a:spcPts val="0"/>
              </a:spcBef>
              <a:spcAft>
                <a:spcPts val="0"/>
              </a:spcAft>
            </a:pPr>
            <a:r>
              <a:rPr lang="el-GR" sz="1200" kern="1400" dirty="0">
                <a:solidFill>
                  <a:srgbClr val="3E3E54"/>
                </a:solidFill>
                <a:latin typeface="Cambria" panose="02040503050406030204" pitchFamily="18" charset="0"/>
              </a:rPr>
              <a:t> </a:t>
            </a:r>
            <a:endParaRPr lang="el-GR" sz="1200" kern="1400" dirty="0">
              <a:solidFill>
                <a:srgbClr val="3E3E54"/>
              </a:solidFill>
              <a:latin typeface="Garamond" panose="02020404030301010803" pitchFamily="18" charset="0"/>
            </a:endParaRPr>
          </a:p>
          <a:p>
            <a:pPr marL="323850" marR="0" indent="0" algn="just">
              <a:lnSpc>
                <a:spcPct val="110000"/>
              </a:lnSpc>
              <a:spcBef>
                <a:spcPts val="0"/>
              </a:spcBef>
              <a:spcAft>
                <a:spcPts val="482"/>
              </a:spcAft>
            </a:pPr>
            <a:r>
              <a:rPr lang="el-GR" sz="1200" kern="1400" dirty="0">
                <a:solidFill>
                  <a:srgbClr val="3E3E54"/>
                </a:solidFill>
                <a:latin typeface="Times New Roman" panose="02020603050405020304" pitchFamily="18" charset="0"/>
              </a:rPr>
              <a:t> </a:t>
            </a:r>
            <a:endParaRPr lang="el-GR" sz="1200" kern="1400" dirty="0">
              <a:solidFill>
                <a:srgbClr val="3E3E54"/>
              </a:solidFill>
              <a:latin typeface="Garamond" panose="02020404030301010803" pitchFamily="18" charset="0"/>
            </a:endParaRPr>
          </a:p>
          <a:p>
            <a:pPr>
              <a:lnSpc>
                <a:spcPct val="110000"/>
              </a:lnSpc>
              <a:spcAft>
                <a:spcPts val="482"/>
              </a:spcAft>
            </a:pPr>
            <a:r>
              <a:rPr lang="el-GR" sz="1200" kern="1400" dirty="0">
                <a:solidFill>
                  <a:srgbClr val="3E3E54"/>
                </a:solidFill>
                <a:latin typeface="Garamond" panose="02020404030301010803" pitchFamily="18" charset="0"/>
              </a:rPr>
              <a:t> </a:t>
            </a:r>
            <a:endParaRPr lang="el-GR" sz="1200" kern="1400" dirty="0">
              <a:ln>
                <a:noFill/>
              </a:ln>
              <a:solidFill>
                <a:srgbClr val="3E3E54"/>
              </a:solidFill>
              <a:effectLst/>
              <a:latin typeface="Garamond" panose="02020404030301010803" pitchFamily="18" charset="0"/>
            </a:endParaRPr>
          </a:p>
        </p:txBody>
      </p:sp>
      <p:sp>
        <p:nvSpPr>
          <p:cNvPr id="11" name="TextBox 10"/>
          <p:cNvSpPr txBox="1"/>
          <p:nvPr/>
        </p:nvSpPr>
        <p:spPr>
          <a:xfrm>
            <a:off x="-15364" y="1245475"/>
            <a:ext cx="6837477" cy="461665"/>
          </a:xfrm>
          <a:prstGeom prst="rect">
            <a:avLst/>
          </a:prstGeom>
          <a:solidFill>
            <a:schemeClr val="bg1">
              <a:lumMod val="95000"/>
            </a:schemeClr>
          </a:solidFill>
        </p:spPr>
        <p:txBody>
          <a:bodyPr wrap="square" rtlCol="0">
            <a:spAutoFit/>
          </a:bodyPr>
          <a:lstStyle/>
          <a:p>
            <a:pPr algn="ctr"/>
            <a:r>
              <a:rPr lang="el-GR" sz="2400" i="1" dirty="0" smtClean="0">
                <a:solidFill>
                  <a:schemeClr val="accent5">
                    <a:lumMod val="50000"/>
                  </a:schemeClr>
                </a:solidFill>
                <a:latin typeface="Comic Sans MS" panose="030F0702030302020204" pitchFamily="66" charset="0"/>
              </a:rPr>
              <a:t>2016</a:t>
            </a:r>
            <a:endParaRPr lang="en-US" sz="2400" i="1" dirty="0">
              <a:solidFill>
                <a:schemeClr val="accent5">
                  <a:lumMod val="50000"/>
                </a:schemeClr>
              </a:solidFill>
              <a:latin typeface="Comic Sans MS" panose="030F0702030302020204" pitchFamily="66" charset="0"/>
            </a:endParaRPr>
          </a:p>
        </p:txBody>
      </p:sp>
      <p:sp>
        <p:nvSpPr>
          <p:cNvPr id="17" name="TextBox 16"/>
          <p:cNvSpPr txBox="1"/>
          <p:nvPr/>
        </p:nvSpPr>
        <p:spPr>
          <a:xfrm>
            <a:off x="-15364" y="5739650"/>
            <a:ext cx="6837363" cy="461665"/>
          </a:xfrm>
          <a:prstGeom prst="rect">
            <a:avLst/>
          </a:prstGeom>
          <a:solidFill>
            <a:schemeClr val="bg1">
              <a:lumMod val="95000"/>
            </a:schemeClr>
          </a:solidFill>
        </p:spPr>
        <p:txBody>
          <a:bodyPr wrap="square" rtlCol="0">
            <a:spAutoFit/>
          </a:bodyPr>
          <a:lstStyle/>
          <a:p>
            <a:pPr algn="ctr"/>
            <a:r>
              <a:rPr lang="el-GR" sz="2400" i="1" dirty="0" smtClean="0">
                <a:solidFill>
                  <a:schemeClr val="accent5">
                    <a:lumMod val="50000"/>
                  </a:schemeClr>
                </a:solidFill>
                <a:latin typeface="Comic Sans MS" panose="030F0702030302020204" pitchFamily="66" charset="0"/>
              </a:rPr>
              <a:t>2017</a:t>
            </a:r>
            <a:endParaRPr lang="en-US" sz="2400" i="1" dirty="0">
              <a:solidFill>
                <a:schemeClr val="accent5">
                  <a:lumMod val="50000"/>
                </a:schemeClr>
              </a:solidFill>
              <a:latin typeface="Comic Sans MS" panose="030F0702030302020204" pitchFamily="66" charset="0"/>
            </a:endParaRPr>
          </a:p>
        </p:txBody>
      </p:sp>
      <p:pic>
        <p:nvPicPr>
          <p:cNvPr id="5" name="Εικόνα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920" y="1808742"/>
            <a:ext cx="1149352" cy="1642845"/>
          </a:xfrm>
          <a:prstGeom prst="rect">
            <a:avLst/>
          </a:prstGeom>
        </p:spPr>
      </p:pic>
      <p:sp>
        <p:nvSpPr>
          <p:cNvPr id="7" name="TextBox 6"/>
          <p:cNvSpPr txBox="1"/>
          <p:nvPr/>
        </p:nvSpPr>
        <p:spPr>
          <a:xfrm>
            <a:off x="1484143" y="2106342"/>
            <a:ext cx="4444384" cy="1015663"/>
          </a:xfrm>
          <a:prstGeom prst="rect">
            <a:avLst/>
          </a:prstGeom>
          <a:noFill/>
        </p:spPr>
        <p:txBody>
          <a:bodyPr wrap="square" rtlCol="0">
            <a:spAutoFit/>
          </a:bodyPr>
          <a:lstStyle/>
          <a:p>
            <a:r>
              <a:rPr lang="en-US" sz="1200" b="1" dirty="0" smtClean="0">
                <a:latin typeface="Cambria" panose="02040503050406030204" pitchFamily="18" charset="0"/>
                <a:ea typeface="Cambria" panose="02040503050406030204" pitchFamily="18" charset="0"/>
              </a:rPr>
              <a:t>28</a:t>
            </a:r>
            <a:r>
              <a:rPr lang="el-GR" sz="1200" b="1" dirty="0" smtClean="0">
                <a:latin typeface="Cambria" panose="02040503050406030204" pitchFamily="18" charset="0"/>
                <a:ea typeface="Cambria" panose="02040503050406030204" pitchFamily="18" charset="0"/>
              </a:rPr>
              <a:t> Φεβρουαρίου 2016</a:t>
            </a:r>
          </a:p>
          <a:p>
            <a:r>
              <a:rPr lang="en-US" sz="1200" dirty="0" smtClean="0">
                <a:latin typeface="Cambria" panose="02040503050406030204" pitchFamily="18" charset="0"/>
                <a:ea typeface="Cambria" panose="02040503050406030204" pitchFamily="18" charset="0"/>
              </a:rPr>
              <a:t> T</a:t>
            </a:r>
            <a:r>
              <a:rPr lang="el-GR" sz="1200" dirty="0" err="1" smtClean="0">
                <a:latin typeface="Cambria" panose="02040503050406030204" pitchFamily="18" charset="0"/>
                <a:ea typeface="Cambria" panose="02040503050406030204" pitchFamily="18" charset="0"/>
              </a:rPr>
              <a:t>ιμητική</a:t>
            </a:r>
            <a:r>
              <a:rPr lang="el-GR" sz="1200" dirty="0" smtClean="0">
                <a:latin typeface="Cambria" panose="02040503050406030204" pitchFamily="18" charset="0"/>
                <a:ea typeface="Cambria" panose="02040503050406030204" pitchFamily="18" charset="0"/>
              </a:rPr>
              <a:t> εκδήλωση για τους πρωτεργάτες και ιδρυτές  του Μουσείου Ιατρικής:  Μανώλη </a:t>
            </a:r>
            <a:r>
              <a:rPr lang="el-GR" sz="1200" dirty="0" err="1" smtClean="0">
                <a:latin typeface="Cambria" panose="02040503050406030204" pitchFamily="18" charset="0"/>
                <a:ea typeface="Cambria" panose="02040503050406030204" pitchFamily="18" charset="0"/>
              </a:rPr>
              <a:t>Δετοράκη</a:t>
            </a:r>
            <a:r>
              <a:rPr lang="el-GR" sz="1200" dirty="0" smtClean="0">
                <a:latin typeface="Cambria" panose="02040503050406030204" pitchFamily="18" charset="0"/>
                <a:ea typeface="Cambria" panose="02040503050406030204" pitchFamily="18" charset="0"/>
              </a:rPr>
              <a:t> και Ιωάννη </a:t>
            </a:r>
            <a:r>
              <a:rPr lang="el-GR" sz="1200" dirty="0" err="1" smtClean="0">
                <a:latin typeface="Cambria" panose="02040503050406030204" pitchFamily="18" charset="0"/>
                <a:ea typeface="Cambria" panose="02040503050406030204" pitchFamily="18" charset="0"/>
              </a:rPr>
              <a:t>Τσαμπαρλάκη</a:t>
            </a:r>
            <a:r>
              <a:rPr lang="el-GR" sz="1200" dirty="0" smtClean="0">
                <a:latin typeface="Cambria" panose="02040503050406030204" pitchFamily="18" charset="0"/>
                <a:ea typeface="Cambria" panose="02040503050406030204" pitchFamily="18" charset="0"/>
              </a:rPr>
              <a:t>. </a:t>
            </a:r>
            <a:r>
              <a:rPr lang="el-GR" sz="1200" dirty="0" err="1" smtClean="0">
                <a:latin typeface="Cambria" panose="02040503050406030204" pitchFamily="18" charset="0"/>
                <a:ea typeface="Cambria" panose="02040503050406030204" pitchFamily="18" charset="0"/>
              </a:rPr>
              <a:t>Ονοματοδοσία</a:t>
            </a:r>
            <a:r>
              <a:rPr lang="el-GR" sz="1200" dirty="0" smtClean="0">
                <a:latin typeface="Cambria" panose="02040503050406030204" pitchFamily="18" charset="0"/>
                <a:ea typeface="Cambria" panose="02040503050406030204" pitchFamily="18" charset="0"/>
              </a:rPr>
              <a:t> Μουσείου Ιατρικής</a:t>
            </a:r>
          </a:p>
          <a:p>
            <a:r>
              <a:rPr lang="el-GR" sz="1200" dirty="0" smtClean="0">
                <a:latin typeface="Cambria" panose="02040503050406030204" pitchFamily="18" charset="0"/>
                <a:ea typeface="Cambria" panose="02040503050406030204" pitchFamily="18" charset="0"/>
              </a:rPr>
              <a:t> </a:t>
            </a:r>
            <a:endParaRPr 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247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Î ÎµÎ¹ÎºÏÎ½Î± Î¯ÏÏÏ ÏÎµÏÎ¹Î­ÏÎµÎ¹: ÎºÎµÎ¯Î¼ÎµÎ½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4910">
            <a:off x="1685952" y="1958580"/>
            <a:ext cx="1513092" cy="2167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descr="Î ÎµÎ¹ÎºÏÎ½Î± Î¯ÏÏÏ ÏÎµÏÎ¹Î­ÏÎµÎ¹: 5 Î¬ÏÎ¿Î¼Î±"/>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95242">
            <a:off x="235498" y="2066975"/>
            <a:ext cx="1533213" cy="217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descr="ΑΦΙΣΑ-ΕΛΑ ΣΤΗ ΘΕΣΗ ΜΟΥ t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0621">
            <a:off x="2237232" y="5238259"/>
            <a:ext cx="1960947" cy="2773195"/>
          </a:xfrm>
          <a:prstGeom prst="rect">
            <a:avLst/>
          </a:prstGeom>
          <a:solidFill>
            <a:schemeClr val="accent3">
              <a:lumMod val="40000"/>
              <a:lumOff val="60000"/>
            </a:schemeClr>
          </a:solidFill>
          <a:ln>
            <a:noFill/>
          </a:ln>
          <a:effectLs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r="105" b="24968"/>
          <a:stretch>
            <a:fillRect/>
          </a:stretch>
        </p:blipFill>
        <p:spPr bwMode="auto">
          <a:xfrm rot="21375561">
            <a:off x="352376" y="4375108"/>
            <a:ext cx="2014787" cy="2375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p:cNvSpPr txBox="1"/>
          <p:nvPr/>
        </p:nvSpPr>
        <p:spPr>
          <a:xfrm>
            <a:off x="1819747" y="289711"/>
            <a:ext cx="3422209" cy="369332"/>
          </a:xfrm>
          <a:prstGeom prst="rect">
            <a:avLst/>
          </a:prstGeom>
          <a:noFill/>
        </p:spPr>
        <p:txBody>
          <a:bodyPr wrap="square" rtlCol="0">
            <a:spAutoFit/>
          </a:bodyPr>
          <a:lstStyle/>
          <a:p>
            <a:pPr algn="ctr"/>
            <a:r>
              <a:rPr lang="el-GR" dirty="0" smtClean="0"/>
              <a:t>ΙΑΜΑ</a:t>
            </a:r>
            <a:endParaRPr lang="en-US" dirty="0"/>
          </a:p>
        </p:txBody>
      </p:sp>
      <p:pic>
        <p:nvPicPr>
          <p:cNvPr id="5122" name="Picture 2" descr="Δεν υπάρχει διαθέσιμη περιγραφή για τη φωτογραφί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397" y="6950513"/>
            <a:ext cx="1903571" cy="263235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741405" y="799049"/>
            <a:ext cx="5834497" cy="830997"/>
          </a:xfrm>
          <a:prstGeom prst="rect">
            <a:avLst/>
          </a:prstGeom>
        </p:spPr>
        <p:txBody>
          <a:bodyPr wrap="square">
            <a:spAutoFit/>
          </a:bodyPr>
          <a:lstStyle/>
          <a:p>
            <a:r>
              <a:rPr lang="el-GR" sz="1200" dirty="0">
                <a:solidFill>
                  <a:srgbClr val="050505"/>
                </a:solidFill>
                <a:latin typeface="Segoe UI Historic" panose="020B0502040204020203" pitchFamily="34" charset="0"/>
              </a:rPr>
              <a:t>Το μουσικό σχήμα «ΙΑΜΑ» </a:t>
            </a:r>
            <a:r>
              <a:rPr lang="el-GR" sz="1200" dirty="0" smtClean="0">
                <a:solidFill>
                  <a:srgbClr val="050505"/>
                </a:solidFill>
                <a:latin typeface="Segoe UI Historic" panose="020B0502040204020203" pitchFamily="34" charset="0"/>
              </a:rPr>
              <a:t>ξεκίνησε σαν πρωτοβουλία </a:t>
            </a:r>
            <a:r>
              <a:rPr lang="el-GR" sz="1200" dirty="0">
                <a:solidFill>
                  <a:srgbClr val="050505"/>
                </a:solidFill>
                <a:latin typeface="Segoe UI Historic" panose="020B0502040204020203" pitchFamily="34" charset="0"/>
              </a:rPr>
              <a:t>ιατρών μουσικών που εμπνέονται από τους σκοπούς του Μουσείου Ιατρικής. Το ΙΑΜΑ </a:t>
            </a:r>
            <a:r>
              <a:rPr lang="el-GR" sz="1200" dirty="0" smtClean="0">
                <a:solidFill>
                  <a:srgbClr val="050505"/>
                </a:solidFill>
                <a:latin typeface="Segoe UI Historic" panose="020B0502040204020203" pitchFamily="34" charset="0"/>
              </a:rPr>
              <a:t>συμμετείχε  </a:t>
            </a:r>
            <a:r>
              <a:rPr lang="el-GR" sz="1200" dirty="0">
                <a:solidFill>
                  <a:srgbClr val="050505"/>
                </a:solidFill>
                <a:latin typeface="Segoe UI Historic" panose="020B0502040204020203" pitchFamily="34" charset="0"/>
              </a:rPr>
              <a:t>σε πολιτιστικές δράσεις στην πόλη </a:t>
            </a:r>
            <a:r>
              <a:rPr lang="el-GR" sz="1200" dirty="0" smtClean="0">
                <a:solidFill>
                  <a:srgbClr val="050505"/>
                </a:solidFill>
                <a:latin typeface="Segoe UI Historic" panose="020B0502040204020203" pitchFamily="34" charset="0"/>
              </a:rPr>
              <a:t> και </a:t>
            </a:r>
            <a:r>
              <a:rPr lang="el-GR" sz="1200" dirty="0">
                <a:solidFill>
                  <a:srgbClr val="050505"/>
                </a:solidFill>
                <a:latin typeface="Segoe UI Historic" panose="020B0502040204020203" pitchFamily="34" charset="0"/>
              </a:rPr>
              <a:t>την ευρύτερη περιφέρεια Κρήτης από το </a:t>
            </a:r>
            <a:r>
              <a:rPr lang="el-GR" sz="1200" dirty="0" smtClean="0">
                <a:solidFill>
                  <a:srgbClr val="050505"/>
                </a:solidFill>
                <a:latin typeface="Segoe UI Historic" panose="020B0502040204020203" pitchFamily="34" charset="0"/>
              </a:rPr>
              <a:t>2016.</a:t>
            </a:r>
          </a:p>
          <a:p>
            <a:r>
              <a:rPr lang="el-GR" sz="1200" dirty="0" smtClean="0">
                <a:solidFill>
                  <a:srgbClr val="050505"/>
                </a:solidFill>
                <a:latin typeface="Segoe UI Historic" panose="020B0502040204020203" pitchFamily="34" charset="0"/>
              </a:rPr>
              <a:t>Επίσης σε τελετές ορκωμοσίας της Ιατρικής Σχολής του Πανεπιστημίου Κρήτης.</a:t>
            </a:r>
            <a:endParaRPr lang="en-US" sz="1200" dirty="0"/>
          </a:p>
        </p:txBody>
      </p:sp>
      <p:sp>
        <p:nvSpPr>
          <p:cNvPr id="5" name="TextBox 4"/>
          <p:cNvSpPr txBox="1"/>
          <p:nvPr/>
        </p:nvSpPr>
        <p:spPr>
          <a:xfrm>
            <a:off x="2862470" y="4204416"/>
            <a:ext cx="4177459" cy="646331"/>
          </a:xfrm>
          <a:prstGeom prst="rect">
            <a:avLst/>
          </a:prstGeom>
          <a:noFill/>
        </p:spPr>
        <p:txBody>
          <a:bodyPr wrap="square" rtlCol="0">
            <a:spAutoFit/>
          </a:bodyPr>
          <a:lstStyle/>
          <a:p>
            <a:pPr algn="ctr"/>
            <a:r>
              <a:rPr lang="en-US" dirty="0" smtClean="0">
                <a:solidFill>
                  <a:schemeClr val="bg1">
                    <a:lumMod val="65000"/>
                  </a:schemeClr>
                </a:solidFill>
              </a:rPr>
              <a:t>E</a:t>
            </a:r>
            <a:r>
              <a:rPr lang="el-GR" dirty="0" err="1" smtClean="0">
                <a:solidFill>
                  <a:schemeClr val="bg1">
                    <a:lumMod val="65000"/>
                  </a:schemeClr>
                </a:solidFill>
              </a:rPr>
              <a:t>κδήλωση</a:t>
            </a:r>
            <a:r>
              <a:rPr lang="el-GR" dirty="0" smtClean="0">
                <a:solidFill>
                  <a:schemeClr val="bg1">
                    <a:lumMod val="65000"/>
                  </a:schemeClr>
                </a:solidFill>
              </a:rPr>
              <a:t>, </a:t>
            </a:r>
            <a:r>
              <a:rPr lang="en-US" dirty="0" smtClean="0">
                <a:solidFill>
                  <a:schemeClr val="bg1">
                    <a:lumMod val="65000"/>
                  </a:schemeClr>
                </a:solidFill>
              </a:rPr>
              <a:t>8 </a:t>
            </a:r>
            <a:r>
              <a:rPr lang="en-US" dirty="0" err="1" smtClean="0">
                <a:solidFill>
                  <a:schemeClr val="bg1">
                    <a:lumMod val="65000"/>
                  </a:schemeClr>
                </a:solidFill>
              </a:rPr>
              <a:t>Σε</a:t>
            </a:r>
            <a:r>
              <a:rPr lang="en-US" dirty="0" smtClean="0">
                <a:solidFill>
                  <a:schemeClr val="bg1">
                    <a:lumMod val="65000"/>
                  </a:schemeClr>
                </a:solidFill>
              </a:rPr>
              <a:t>πτεμβρίου 2017</a:t>
            </a:r>
            <a:endParaRPr lang="el-GR" dirty="0" smtClean="0">
              <a:solidFill>
                <a:schemeClr val="bg1">
                  <a:lumMod val="65000"/>
                </a:schemeClr>
              </a:solidFill>
            </a:endParaRPr>
          </a:p>
          <a:p>
            <a:pPr algn="ctr"/>
            <a:r>
              <a:rPr lang="en-US" dirty="0" smtClean="0">
                <a:solidFill>
                  <a:schemeClr val="bg1">
                    <a:lumMod val="65000"/>
                  </a:schemeClr>
                </a:solidFill>
              </a:rPr>
              <a:t> για το ΣΥΦΑΚ</a:t>
            </a:r>
            <a:r>
              <a:rPr lang="el-GR" dirty="0" smtClean="0">
                <a:solidFill>
                  <a:schemeClr val="bg1">
                    <a:lumMod val="65000"/>
                  </a:schemeClr>
                </a:solidFill>
              </a:rPr>
              <a:t>, Πλατεία Ελευθερίας</a:t>
            </a:r>
            <a:endParaRPr lang="en-US" dirty="0">
              <a:solidFill>
                <a:schemeClr val="bg1">
                  <a:lumMod val="65000"/>
                </a:schemeClr>
              </a:solidFill>
            </a:endParaRPr>
          </a:p>
        </p:txBody>
      </p:sp>
      <p:pic>
        <p:nvPicPr>
          <p:cNvPr id="10" name="Picture 8" descr="Î ÎµÎ¹ÎºÏÎ½Î± Î¯ÏÏÏ ÏÎµÏÎ¹Î­ÏÎµÎ¹: 8 Î¬ÏÎ¿Î¼Î±, , ÏÎ± Î¿ÏÎ¿Î¯Î± ÏÎ±Î¼Î¿Î³ÎµÎ»Î¿ÏÎ½, Î¬ÏÎ¿Î¼Î± ÏÏÎ­ÎºÎ¿Î½ÏÎ±Î¹"/>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6905" y="8266689"/>
            <a:ext cx="3045051" cy="1273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237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CCC3"/>
        </a:solidFill>
        <a:effectLst/>
      </p:bgPr>
    </p:bg>
    <p:spTree>
      <p:nvGrpSpPr>
        <p:cNvPr id="1" name=""/>
        <p:cNvGrpSpPr/>
        <p:nvPr/>
      </p:nvGrpSpPr>
      <p:grpSpPr>
        <a:xfrm>
          <a:off x="0" y="0"/>
          <a:ext cx="0" cy="0"/>
          <a:chOff x="0" y="0"/>
          <a:chExt cx="0" cy="0"/>
        </a:xfrm>
      </p:grpSpPr>
      <p:pic>
        <p:nvPicPr>
          <p:cNvPr id="1026" name="Picture 2" descr="Î ÎµÎ¹ÎºÏÎ½Î± Î¯ÏÏÏ ÏÎµÏÎ¹Î­ÏÎµÎ¹: ÎºÎµÎ¯Î¼ÎµÎ½Î¿"/>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 y="635397"/>
            <a:ext cx="1990726" cy="286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5" y="3553222"/>
            <a:ext cx="2046288" cy="291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23435"/>
            <a:ext cx="2043112" cy="291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Ορθογώνιο 3"/>
          <p:cNvSpPr/>
          <p:nvPr/>
        </p:nvSpPr>
        <p:spPr>
          <a:xfrm>
            <a:off x="2180493" y="2068115"/>
            <a:ext cx="4557932" cy="4923528"/>
          </a:xfrm>
          <a:prstGeom prst="rect">
            <a:avLst/>
          </a:prstGeom>
        </p:spPr>
        <p:txBody>
          <a:bodyPr wrap="square">
            <a:spAutoFit/>
          </a:bodyPr>
          <a:lstStyle/>
          <a:p>
            <a:pPr marR="150495" algn="just">
              <a:lnSpc>
                <a:spcPct val="150000"/>
              </a:lnSpc>
            </a:pPr>
            <a:r>
              <a:rPr lang="el-GR" kern="1400" dirty="0">
                <a:solidFill>
                  <a:srgbClr val="3E3E54"/>
                </a:solidFill>
                <a:latin typeface="Cambria" panose="02040503050406030204" pitchFamily="18" charset="0"/>
              </a:rPr>
              <a:t> </a:t>
            </a:r>
            <a:endParaRPr lang="el-GR" sz="1200" kern="1400" dirty="0">
              <a:solidFill>
                <a:srgbClr val="3E3E54"/>
              </a:solidFill>
              <a:latin typeface="Garamond" panose="02020404030301010803" pitchFamily="18" charset="0"/>
            </a:endParaRPr>
          </a:p>
          <a:p>
            <a:pPr marR="150495" algn="just">
              <a:lnSpc>
                <a:spcPct val="150000"/>
              </a:lnSpc>
            </a:pPr>
            <a:r>
              <a:rPr lang="el-GR" sz="1200" kern="1400" dirty="0">
                <a:solidFill>
                  <a:srgbClr val="3E3E54"/>
                </a:solidFill>
                <a:latin typeface="Garamond" panose="02020404030301010803" pitchFamily="18" charset="0"/>
              </a:rPr>
              <a:t> </a:t>
            </a:r>
            <a:r>
              <a:rPr lang="el-GR" sz="1200" kern="1400" dirty="0">
                <a:solidFill>
                  <a:schemeClr val="bg2">
                    <a:lumMod val="25000"/>
                  </a:schemeClr>
                </a:solidFill>
                <a:latin typeface="Cambria" panose="02040503050406030204" pitchFamily="18" charset="0"/>
              </a:rPr>
              <a:t>Οι εκπαιδευτικές δράσεις και τα εκπαιδευτικά προγράμματα  στοχεύουν στην ευαισθητοποίηση των μαθητών για την αναγκαιότητα προστασίας του φυσικού περιβάλλοντος και την υιοθέτηση ανάλογων προτύπων συμπεριφοράς, καθώς τα προγράμματα εστιάζονται σε φαρμακευτικά φυτά, ορισμένα από τα οποία απειλούνται με εξαφάνιση, και στην ιστορία τους στο πλαίσιο του λαϊκού πολιτισμού όπου εντάχθηκαν και αξιοποιήθηκαν θεραπευτικά. Παράλληλα επικεντρώνονται στην ευαισθητοποίηση των μαθητών σε θέματα ανθρωπίνων δικαιωμάτων και στη διασφάλιση της ανθρώπινης αξιοπρέπειας, μέσα από την σύνδεση ιατρικών εργαλείων και μηχανημάτων παλιότερων περιόδων με τις συνθήκες ζωής των ανθρώπων που βίωναν τον κοινωνικό αποκλεισμό λόγω </a:t>
            </a:r>
            <a:r>
              <a:rPr lang="el-GR" sz="1200" kern="1400" dirty="0" smtClean="0">
                <a:solidFill>
                  <a:schemeClr val="bg2">
                    <a:lumMod val="25000"/>
                  </a:schemeClr>
                </a:solidFill>
                <a:latin typeface="Cambria" panose="02040503050406030204" pitchFamily="18" charset="0"/>
              </a:rPr>
              <a:t>ασθενειών.</a:t>
            </a:r>
            <a:endParaRPr lang="el-GR" sz="1200" kern="1400" dirty="0">
              <a:solidFill>
                <a:schemeClr val="bg2">
                  <a:lumMod val="25000"/>
                </a:schemeClr>
              </a:solidFill>
              <a:latin typeface="Garamond" panose="02020404030301010803" pitchFamily="18" charset="0"/>
            </a:endParaRPr>
          </a:p>
          <a:p>
            <a:pPr marR="150495" algn="just">
              <a:lnSpc>
                <a:spcPct val="150000"/>
              </a:lnSpc>
            </a:pPr>
            <a:r>
              <a:rPr lang="el-GR" sz="1200" kern="1400" dirty="0">
                <a:solidFill>
                  <a:schemeClr val="bg2">
                    <a:lumMod val="25000"/>
                  </a:schemeClr>
                </a:solidFill>
                <a:latin typeface="Cambria" panose="02040503050406030204" pitchFamily="18" charset="0"/>
              </a:rPr>
              <a:t> </a:t>
            </a:r>
            <a:endParaRPr lang="el-GR" sz="1200" kern="1400" dirty="0">
              <a:solidFill>
                <a:schemeClr val="bg2">
                  <a:lumMod val="25000"/>
                </a:schemeClr>
              </a:solidFill>
              <a:latin typeface="Garamond" panose="02020404030301010803" pitchFamily="18" charset="0"/>
            </a:endParaRPr>
          </a:p>
          <a:p>
            <a:pPr>
              <a:lnSpc>
                <a:spcPct val="110000"/>
              </a:lnSpc>
              <a:spcAft>
                <a:spcPts val="482"/>
              </a:spcAft>
            </a:pPr>
            <a:r>
              <a:rPr lang="el-GR" sz="1200" kern="1400" dirty="0">
                <a:solidFill>
                  <a:schemeClr val="bg2">
                    <a:lumMod val="25000"/>
                  </a:schemeClr>
                </a:solidFill>
                <a:latin typeface="Garamond" panose="02020404030301010803" pitchFamily="18" charset="0"/>
              </a:rPr>
              <a:t> </a:t>
            </a:r>
            <a:endParaRPr lang="el-GR" sz="1200" kern="1400" dirty="0">
              <a:ln>
                <a:noFill/>
              </a:ln>
              <a:solidFill>
                <a:schemeClr val="bg2">
                  <a:lumMod val="25000"/>
                </a:schemeClr>
              </a:solidFill>
              <a:effectLst/>
              <a:latin typeface="Garamond" panose="02020404030301010803" pitchFamily="18" charset="0"/>
            </a:endParaRPr>
          </a:p>
        </p:txBody>
      </p:sp>
      <p:sp>
        <p:nvSpPr>
          <p:cNvPr id="5" name="TextBox 4"/>
          <p:cNvSpPr txBox="1"/>
          <p:nvPr/>
        </p:nvSpPr>
        <p:spPr>
          <a:xfrm>
            <a:off x="2180492" y="635397"/>
            <a:ext cx="4431323" cy="646331"/>
          </a:xfrm>
          <a:prstGeom prst="rect">
            <a:avLst/>
          </a:prstGeom>
          <a:noFill/>
        </p:spPr>
        <p:txBody>
          <a:bodyPr wrap="square" rtlCol="0">
            <a:spAutoFit/>
          </a:bodyPr>
          <a:lstStyle/>
          <a:p>
            <a:pPr algn="ctr"/>
            <a:r>
              <a:rPr lang="el-GR" b="1" dirty="0" smtClean="0">
                <a:solidFill>
                  <a:srgbClr val="AE6E3A"/>
                </a:solidFill>
                <a:latin typeface="Comic Sans MS" panose="030F0702030302020204" pitchFamily="66" charset="0"/>
              </a:rPr>
              <a:t>Εκπαιδευτικές δράσεις, </a:t>
            </a:r>
            <a:endParaRPr lang="en-US" b="1" dirty="0" smtClean="0">
              <a:solidFill>
                <a:srgbClr val="AE6E3A"/>
              </a:solidFill>
              <a:latin typeface="Comic Sans MS" panose="030F0702030302020204" pitchFamily="66" charset="0"/>
            </a:endParaRPr>
          </a:p>
          <a:p>
            <a:pPr algn="ctr"/>
            <a:r>
              <a:rPr lang="el-GR" b="1" dirty="0" smtClean="0">
                <a:solidFill>
                  <a:srgbClr val="AE6E3A"/>
                </a:solidFill>
                <a:latin typeface="Comic Sans MS" panose="030F0702030302020204" pitchFamily="66" charset="0"/>
              </a:rPr>
              <a:t>εκπαιδευτικά προγράμματα</a:t>
            </a:r>
            <a:endParaRPr lang="en-US" b="1" dirty="0">
              <a:solidFill>
                <a:srgbClr val="AE6E3A"/>
              </a:solidFill>
              <a:latin typeface="Comic Sans MS" panose="030F0702030302020204" pitchFamily="66" charset="0"/>
            </a:endParaRPr>
          </a:p>
        </p:txBody>
      </p:sp>
    </p:spTree>
    <p:extLst>
      <p:ext uri="{BB962C8B-B14F-4D97-AF65-F5344CB8AC3E}">
        <p14:creationId xmlns:p14="http://schemas.microsoft.com/office/powerpoint/2010/main" val="33662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7171"/>
        </a:solidFill>
        <a:effectLst/>
      </p:bgPr>
    </p:bg>
    <p:spTree>
      <p:nvGrpSpPr>
        <p:cNvPr id="1" name=""/>
        <p:cNvGrpSpPr/>
        <p:nvPr/>
      </p:nvGrpSpPr>
      <p:grpSpPr>
        <a:xfrm>
          <a:off x="0" y="0"/>
          <a:ext cx="0" cy="0"/>
          <a:chOff x="0" y="0"/>
          <a:chExt cx="0" cy="0"/>
        </a:xfrm>
      </p:grpSpPr>
      <p:pic>
        <p:nvPicPr>
          <p:cNvPr id="7" name="Picture 12" descr="Μπορεί να είναι εικόνα 1 άτομ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9748" y="7278531"/>
            <a:ext cx="2548252" cy="168780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Μπορεί να είναι εικόνα 1 άτομ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698" y="3883621"/>
            <a:ext cx="2593302" cy="17176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Δεν υπάρχει διαθέσιμη περιγραφή για τη φωτογραφί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954" y="2319131"/>
            <a:ext cx="2173879" cy="32821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1477" y="9161211"/>
            <a:ext cx="4831492" cy="369332"/>
          </a:xfrm>
          <a:prstGeom prst="rect">
            <a:avLst/>
          </a:prstGeom>
          <a:noFill/>
        </p:spPr>
        <p:txBody>
          <a:bodyPr wrap="square" rtlCol="0">
            <a:spAutoFit/>
          </a:bodyPr>
          <a:lstStyle/>
          <a:p>
            <a:pPr algn="ctr"/>
            <a:r>
              <a:rPr lang="en-US" dirty="0" smtClean="0">
                <a:solidFill>
                  <a:schemeClr val="bg1"/>
                </a:solidFill>
                <a:latin typeface="Comic Sans MS" panose="030F0702030302020204" pitchFamily="66" charset="0"/>
                <a:ea typeface="Cambria" panose="02040503050406030204" pitchFamily="18" charset="0"/>
              </a:rPr>
              <a:t>E</a:t>
            </a:r>
            <a:r>
              <a:rPr lang="el-GR" dirty="0" err="1" smtClean="0">
                <a:solidFill>
                  <a:schemeClr val="bg1"/>
                </a:solidFill>
                <a:latin typeface="Comic Sans MS" panose="030F0702030302020204" pitchFamily="66" charset="0"/>
                <a:ea typeface="Cambria" panose="02040503050406030204" pitchFamily="18" charset="0"/>
              </a:rPr>
              <a:t>κδηλώσεις</a:t>
            </a:r>
            <a:r>
              <a:rPr lang="el-GR" dirty="0" smtClean="0">
                <a:solidFill>
                  <a:schemeClr val="bg1"/>
                </a:solidFill>
                <a:latin typeface="Comic Sans MS" panose="030F0702030302020204" pitchFamily="66" charset="0"/>
                <a:ea typeface="Cambria" panose="02040503050406030204" pitchFamily="18" charset="0"/>
              </a:rPr>
              <a:t> λόγου και τέχνης</a:t>
            </a:r>
            <a:endParaRPr lang="en-US" dirty="0">
              <a:solidFill>
                <a:schemeClr val="bg1"/>
              </a:solidFill>
              <a:latin typeface="Comic Sans MS" panose="030F0702030302020204" pitchFamily="66" charset="0"/>
              <a:ea typeface="Cambria" panose="02040503050406030204" pitchFamily="18" charset="0"/>
            </a:endParaRPr>
          </a:p>
        </p:txBody>
      </p:sp>
      <p:cxnSp>
        <p:nvCxnSpPr>
          <p:cNvPr id="9" name="Ευθεία γραμμή σύνδεσης 8"/>
          <p:cNvCxnSpPr>
            <a:endCxn id="2" idx="0"/>
          </p:cNvCxnSpPr>
          <p:nvPr/>
        </p:nvCxnSpPr>
        <p:spPr>
          <a:xfrm>
            <a:off x="3458518" y="349794"/>
            <a:ext cx="18705" cy="8811417"/>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Εικόνα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399" y="2225875"/>
            <a:ext cx="2502871" cy="1657746"/>
          </a:xfrm>
          <a:prstGeom prst="rect">
            <a:avLst/>
          </a:prstGeom>
        </p:spPr>
      </p:pic>
      <p:pic>
        <p:nvPicPr>
          <p:cNvPr id="12" name="Εικόνα 11"/>
          <p:cNvPicPr>
            <a:picLocks noChangeAspect="1"/>
          </p:cNvPicPr>
          <p:nvPr/>
        </p:nvPicPr>
        <p:blipFill>
          <a:blip r:embed="rId7"/>
          <a:stretch>
            <a:fillRect/>
          </a:stretch>
        </p:blipFill>
        <p:spPr>
          <a:xfrm>
            <a:off x="1239864" y="5575228"/>
            <a:ext cx="2216744" cy="3371298"/>
          </a:xfrm>
          <a:prstGeom prst="rect">
            <a:avLst/>
          </a:prstGeom>
        </p:spPr>
      </p:pic>
      <p:pic>
        <p:nvPicPr>
          <p:cNvPr id="11" name="Εικόνα 10"/>
          <p:cNvPicPr>
            <a:picLocks noChangeAspect="1"/>
          </p:cNvPicPr>
          <p:nvPr/>
        </p:nvPicPr>
        <p:blipFill>
          <a:blip r:embed="rId8"/>
          <a:stretch>
            <a:fillRect/>
          </a:stretch>
        </p:blipFill>
        <p:spPr>
          <a:xfrm>
            <a:off x="3520088" y="5572363"/>
            <a:ext cx="2527912" cy="1686646"/>
          </a:xfrm>
          <a:prstGeom prst="rect">
            <a:avLst/>
          </a:prstGeom>
        </p:spPr>
      </p:pic>
      <p:pic>
        <p:nvPicPr>
          <p:cNvPr id="13" name="Εικόνα 12"/>
          <p:cNvPicPr>
            <a:picLocks noChangeAspect="1"/>
          </p:cNvPicPr>
          <p:nvPr/>
        </p:nvPicPr>
        <p:blipFill>
          <a:blip r:embed="rId9"/>
          <a:stretch>
            <a:fillRect/>
          </a:stretch>
        </p:blipFill>
        <p:spPr>
          <a:xfrm>
            <a:off x="3500895" y="476639"/>
            <a:ext cx="2506376" cy="1729713"/>
          </a:xfrm>
          <a:prstGeom prst="rect">
            <a:avLst/>
          </a:prstGeom>
        </p:spPr>
      </p:pic>
      <p:pic>
        <p:nvPicPr>
          <p:cNvPr id="15" name="Εικόνα 14"/>
          <p:cNvPicPr>
            <a:picLocks noChangeAspect="1"/>
          </p:cNvPicPr>
          <p:nvPr/>
        </p:nvPicPr>
        <p:blipFill>
          <a:blip r:embed="rId10"/>
          <a:stretch>
            <a:fillRect/>
          </a:stretch>
        </p:blipFill>
        <p:spPr>
          <a:xfrm>
            <a:off x="1237954" y="995126"/>
            <a:ext cx="2208886" cy="1333413"/>
          </a:xfrm>
          <a:prstGeom prst="rect">
            <a:avLst/>
          </a:prstGeom>
        </p:spPr>
      </p:pic>
    </p:spTree>
    <p:extLst>
      <p:ext uri="{BB962C8B-B14F-4D97-AF65-F5344CB8AC3E}">
        <p14:creationId xmlns:p14="http://schemas.microsoft.com/office/powerpoint/2010/main" val="16682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7171"/>
        </a:solidFill>
        <a:effectLst/>
      </p:bgPr>
    </p:bg>
    <p:spTree>
      <p:nvGrpSpPr>
        <p:cNvPr id="1" name=""/>
        <p:cNvGrpSpPr/>
        <p:nvPr/>
      </p:nvGrpSpPr>
      <p:grpSpPr>
        <a:xfrm>
          <a:off x="0" y="0"/>
          <a:ext cx="0" cy="0"/>
          <a:chOff x="0" y="0"/>
          <a:chExt cx="0" cy="0"/>
        </a:xfrm>
      </p:grpSpPr>
      <p:pic>
        <p:nvPicPr>
          <p:cNvPr id="7170" name="Picture 2" descr="Î ÎµÎ¹ÎºÏÎ½Î± Î¯ÏÏÏ ÏÎµÏÎ¹Î­ÏÎµÎ¹: Î­Î½Î± Î® ÏÎµÏÎ¹ÏÏÏÏÎµÏÎ± Î¬ÏÎ¿Î¼Î±, ÏÎ¯Î½Î±ÎºÎ±Ï ÎºÎ±Î¹ ÎµÏÏÏÎµÏÎ¹ÎºÏÏ ÏÏÏÎ¿Ï"/>
          <p:cNvPicPr>
            <a:picLocks noChangeAspect="1" noChangeArrowheads="1"/>
          </p:cNvPicPr>
          <p:nvPr/>
        </p:nvPicPr>
        <p:blipFill>
          <a:blip r:embed="rId3" cstate="print">
            <a:extLst>
              <a:ext uri="{28A0092B-C50C-407E-A947-70E740481C1C}">
                <a14:useLocalDpi xmlns:a14="http://schemas.microsoft.com/office/drawing/2010/main" val="0"/>
              </a:ext>
            </a:extLst>
          </a:blip>
          <a:srcRect l="10732" t="32445" r="3798"/>
          <a:stretch>
            <a:fillRect/>
          </a:stretch>
        </p:blipFill>
        <p:spPr bwMode="auto">
          <a:xfrm>
            <a:off x="3091857" y="2105136"/>
            <a:ext cx="3203486" cy="1711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descr="Î ÎµÎ¹ÎºÏÎ½Î± Î¯ÏÏÏ ÏÎµÏÎ¹Î­ÏÎµÎ¹: 1 Î¬ÏÎ¿Î¼Î¿, ÎµÏÏÏÎµÏÎ¹ÎºÏÏ ÏÏÏÎ¿Ï"/>
          <p:cNvPicPr>
            <a:picLocks noChangeAspect="1" noChangeArrowheads="1"/>
          </p:cNvPicPr>
          <p:nvPr/>
        </p:nvPicPr>
        <p:blipFill>
          <a:blip r:embed="rId4" cstate="print">
            <a:extLst>
              <a:ext uri="{28A0092B-C50C-407E-A947-70E740481C1C}">
                <a14:useLocalDpi xmlns:a14="http://schemas.microsoft.com/office/drawing/2010/main" val="0"/>
              </a:ext>
            </a:extLst>
          </a:blip>
          <a:srcRect l="3175" t="23965"/>
          <a:stretch>
            <a:fillRect/>
          </a:stretch>
        </p:blipFill>
        <p:spPr bwMode="auto">
          <a:xfrm>
            <a:off x="361969" y="1470983"/>
            <a:ext cx="2910737"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descr="Î ÎµÎ¹ÎºÏÎ½Î± Î¯ÏÏÏ ÏÎµÏÎ¹Î­ÏÎµÎ¹: 2 Î¬ÏÎ¿Î¼Î±, Î¬ÏÎ¿Î¼Î± ÏÏÎ­ÎºÎ¿Î½ÏÎ±Î¹ ÎºÎ±Î¹ ÎµÏÏÏÎµÏÎ¹ÎºÏÏ ÏÏÏÎ¿Ï"/>
          <p:cNvPicPr>
            <a:picLocks noChangeAspect="1" noChangeArrowheads="1"/>
          </p:cNvPicPr>
          <p:nvPr/>
        </p:nvPicPr>
        <p:blipFill>
          <a:blip r:embed="rId5" cstate="print">
            <a:extLst>
              <a:ext uri="{28A0092B-C50C-407E-A947-70E740481C1C}">
                <a14:useLocalDpi xmlns:a14="http://schemas.microsoft.com/office/drawing/2010/main" val="0"/>
              </a:ext>
            </a:extLst>
          </a:blip>
          <a:srcRect t="7018"/>
          <a:stretch>
            <a:fillRect/>
          </a:stretch>
        </p:blipFill>
        <p:spPr bwMode="auto">
          <a:xfrm>
            <a:off x="361969" y="2869309"/>
            <a:ext cx="2910737"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descr="Î ÎµÎ¹ÎºÏÎ½Î± Î¯ÏÏÏ ÏÎµÏÎ¹Î­ÏÎµÎ¹: Î­Î½Î± Î® ÏÎµÏÎ¹ÏÏÏÏÎµÏÎ± Î¬ÏÎ¿Î¼Î±"/>
          <p:cNvPicPr>
            <a:picLocks noChangeAspect="1" noChangeArrowheads="1"/>
          </p:cNvPicPr>
          <p:nvPr/>
        </p:nvPicPr>
        <p:blipFill>
          <a:blip r:embed="rId6" cstate="print">
            <a:extLst>
              <a:ext uri="{28A0092B-C50C-407E-A947-70E740481C1C}">
                <a14:useLocalDpi xmlns:a14="http://schemas.microsoft.com/office/drawing/2010/main" val="0"/>
              </a:ext>
            </a:extLst>
          </a:blip>
          <a:srcRect t="18872"/>
          <a:stretch>
            <a:fillRect/>
          </a:stretch>
        </p:blipFill>
        <p:spPr bwMode="auto">
          <a:xfrm>
            <a:off x="361966" y="7382337"/>
            <a:ext cx="2919019" cy="1475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descr="Î ÎµÎ¹ÎºÏÎ½Î± Î¯ÏÏÏ ÏÎµÏÎ¹Î­ÏÎµÎ¹: 20 Î¬ÏÎ¿Î¼Î±, Î¬ÏÎ¿Î¼Î± ÎºÎ¬Î¸Î¿Î½ÏÎ±Î¹"/>
          <p:cNvPicPr>
            <a:picLocks noChangeAspect="1" noChangeArrowheads="1"/>
          </p:cNvPicPr>
          <p:nvPr/>
        </p:nvPicPr>
        <p:blipFill>
          <a:blip r:embed="rId7" cstate="print">
            <a:extLst>
              <a:ext uri="{28A0092B-C50C-407E-A947-70E740481C1C}">
                <a14:useLocalDpi xmlns:a14="http://schemas.microsoft.com/office/drawing/2010/main" val="0"/>
              </a:ext>
            </a:extLst>
          </a:blip>
          <a:srcRect b="20801"/>
          <a:stretch>
            <a:fillRect/>
          </a:stretch>
        </p:blipFill>
        <p:spPr bwMode="auto">
          <a:xfrm>
            <a:off x="3266765" y="518232"/>
            <a:ext cx="3014359" cy="15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8" name="Picture 10" descr="Î ÎµÎ¹ÎºÏÎ½Î± Î¯ÏÏÏ ÏÎµÏÎ¹Î­ÏÎµÎ¹: 1 Î¬ÏÎ¿Î¼Î¿"/>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492"/>
          <a:stretch/>
        </p:blipFill>
        <p:spPr bwMode="auto">
          <a:xfrm>
            <a:off x="3255559" y="3817125"/>
            <a:ext cx="3039784" cy="16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9" name="Picture 11" descr="medical-museum66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8660"/>
          <a:stretch/>
        </p:blipFill>
        <p:spPr bwMode="auto">
          <a:xfrm>
            <a:off x="361969" y="4299647"/>
            <a:ext cx="2893591" cy="164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0" name="Picture 12" descr="medical-museum64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8464"/>
          <a:stretch/>
        </p:blipFill>
        <p:spPr bwMode="auto">
          <a:xfrm>
            <a:off x="361968" y="5888728"/>
            <a:ext cx="2893591" cy="1493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1" name="Ευθεία γραμμή σύνδεσης 10"/>
          <p:cNvCxnSpPr/>
          <p:nvPr/>
        </p:nvCxnSpPr>
        <p:spPr>
          <a:xfrm>
            <a:off x="3246401" y="358346"/>
            <a:ext cx="20363" cy="84994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0022" y="8970935"/>
            <a:ext cx="4831492" cy="369332"/>
          </a:xfrm>
          <a:prstGeom prst="rect">
            <a:avLst/>
          </a:prstGeom>
          <a:noFill/>
        </p:spPr>
        <p:txBody>
          <a:bodyPr wrap="square" rtlCol="0">
            <a:spAutoFit/>
          </a:bodyPr>
          <a:lstStyle/>
          <a:p>
            <a:pPr algn="ctr"/>
            <a:r>
              <a:rPr lang="en-US" dirty="0" smtClean="0">
                <a:solidFill>
                  <a:schemeClr val="bg1"/>
                </a:solidFill>
                <a:latin typeface="Comic Sans MS" panose="030F0702030302020204" pitchFamily="66" charset="0"/>
                <a:ea typeface="Cambria" panose="02040503050406030204" pitchFamily="18" charset="0"/>
              </a:rPr>
              <a:t>E</a:t>
            </a:r>
            <a:r>
              <a:rPr lang="el-GR" dirty="0" err="1" smtClean="0">
                <a:solidFill>
                  <a:schemeClr val="bg1"/>
                </a:solidFill>
                <a:latin typeface="Comic Sans MS" panose="030F0702030302020204" pitchFamily="66" charset="0"/>
                <a:ea typeface="Cambria" panose="02040503050406030204" pitchFamily="18" charset="0"/>
              </a:rPr>
              <a:t>κδηλώσεις</a:t>
            </a:r>
            <a:r>
              <a:rPr lang="el-GR" dirty="0" smtClean="0">
                <a:solidFill>
                  <a:schemeClr val="bg1"/>
                </a:solidFill>
                <a:latin typeface="Comic Sans MS" panose="030F0702030302020204" pitchFamily="66" charset="0"/>
                <a:ea typeface="Cambria" panose="02040503050406030204" pitchFamily="18" charset="0"/>
              </a:rPr>
              <a:t> λόγου και τέχνης</a:t>
            </a:r>
            <a:endParaRPr lang="en-US" dirty="0">
              <a:solidFill>
                <a:schemeClr val="bg1"/>
              </a:solidFill>
              <a:latin typeface="Comic Sans MS" panose="030F0702030302020204" pitchFamily="66" charset="0"/>
              <a:ea typeface="Cambria" panose="02040503050406030204" pitchFamily="18" charset="0"/>
            </a:endParaRPr>
          </a:p>
        </p:txBody>
      </p:sp>
      <p:pic>
        <p:nvPicPr>
          <p:cNvPr id="15" name="Εικόνα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25231" y="5510759"/>
            <a:ext cx="2957241" cy="1958692"/>
          </a:xfrm>
          <a:prstGeom prst="rect">
            <a:avLst/>
          </a:prstGeom>
        </p:spPr>
      </p:pic>
    </p:spTree>
    <p:extLst>
      <p:ext uri="{BB962C8B-B14F-4D97-AF65-F5344CB8AC3E}">
        <p14:creationId xmlns:p14="http://schemas.microsoft.com/office/powerpoint/2010/main" val="75096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7171"/>
        </a:solidFill>
        <a:effectLst/>
      </p:bgPr>
    </p:bg>
    <p:spTree>
      <p:nvGrpSpPr>
        <p:cNvPr id="1" name=""/>
        <p:cNvGrpSpPr/>
        <p:nvPr/>
      </p:nvGrpSpPr>
      <p:grpSpPr>
        <a:xfrm>
          <a:off x="0" y="0"/>
          <a:ext cx="0" cy="0"/>
          <a:chOff x="0" y="0"/>
          <a:chExt cx="0" cy="0"/>
        </a:xfrm>
      </p:grpSpPr>
      <p:pic>
        <p:nvPicPr>
          <p:cNvPr id="1030" name="Picture 6" descr="Μπορεί να είναι εικόνα 1 άτομ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919" y="7269978"/>
            <a:ext cx="2598485" cy="17210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Μπορεί να είναι εικόνα 4 άτομ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3202" y="2171251"/>
            <a:ext cx="2621901" cy="17365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Μπορεί να είναι εικόνα 2 άτομ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0723" y="3945518"/>
            <a:ext cx="2621902" cy="17365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Μπορεί να είναι εικόνα 2 άτομα"/>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316" b="4341"/>
          <a:stretch/>
        </p:blipFill>
        <p:spPr bwMode="auto">
          <a:xfrm>
            <a:off x="1205757" y="3021633"/>
            <a:ext cx="2183292" cy="22858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Μπορεί να είναι εικόνα 3 άτομ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369" y="5347348"/>
            <a:ext cx="2620342" cy="18696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Μπορεί να είναι εικόνα 7 άτομα και άτομα που χαμογελούν"/>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6989" y="319791"/>
            <a:ext cx="2656760" cy="1759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6089" y="9090526"/>
            <a:ext cx="5450531" cy="369332"/>
          </a:xfrm>
          <a:prstGeom prst="rect">
            <a:avLst/>
          </a:prstGeom>
          <a:noFill/>
        </p:spPr>
        <p:txBody>
          <a:bodyPr wrap="none" rtlCol="0">
            <a:spAutoFit/>
          </a:bodyPr>
          <a:lstStyle/>
          <a:p>
            <a:r>
              <a:rPr lang="el-GR" dirty="0" smtClean="0">
                <a:solidFill>
                  <a:schemeClr val="bg1"/>
                </a:solidFill>
                <a:latin typeface="Comic Sans MS" panose="030F0702030302020204" pitchFamily="66" charset="0"/>
              </a:rPr>
              <a:t>Εκπαιδευτικές δράσεις- εκπαιδευτικά προγράμματα</a:t>
            </a:r>
            <a:endParaRPr lang="en-US" dirty="0">
              <a:solidFill>
                <a:schemeClr val="bg1"/>
              </a:solidFill>
              <a:latin typeface="Comic Sans MS" panose="030F0702030302020204" pitchFamily="66" charset="0"/>
            </a:endParaRPr>
          </a:p>
        </p:txBody>
      </p:sp>
      <p:pic>
        <p:nvPicPr>
          <p:cNvPr id="1026" name="Picture 2" descr="Μπορεί να είναι εικόνα 6 άτομα και άτομα που χαμογελούν"/>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1470" y="5712503"/>
            <a:ext cx="2642774" cy="175040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p:cNvCxnSpPr/>
          <p:nvPr/>
        </p:nvCxnSpPr>
        <p:spPr>
          <a:xfrm>
            <a:off x="3361454" y="319791"/>
            <a:ext cx="27940" cy="8717755"/>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Εικόνα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6089" y="1348186"/>
            <a:ext cx="2476315" cy="1640157"/>
          </a:xfrm>
          <a:prstGeom prst="rect">
            <a:avLst/>
          </a:prstGeom>
        </p:spPr>
      </p:pic>
    </p:spTree>
    <p:extLst>
      <p:ext uri="{BB962C8B-B14F-4D97-AF65-F5344CB8AC3E}">
        <p14:creationId xmlns:p14="http://schemas.microsoft.com/office/powerpoint/2010/main" val="652882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1488" y="1167788"/>
            <a:ext cx="5915025" cy="7754492"/>
          </a:xfrm>
        </p:spPr>
        <p:txBody>
          <a:bodyPr/>
          <a:lstStyle/>
          <a:p>
            <a:endParaRPr lang="en-US" dirty="0"/>
          </a:p>
        </p:txBody>
      </p:sp>
      <p:sp>
        <p:nvSpPr>
          <p:cNvPr id="5" name="Rectangle 3"/>
          <p:cNvSpPr>
            <a:spLocks noChangeArrowheads="1"/>
          </p:cNvSpPr>
          <p:nvPr/>
        </p:nvSpPr>
        <p:spPr bwMode="auto">
          <a:xfrm>
            <a:off x="192088" y="274637"/>
            <a:ext cx="6645275" cy="9631363"/>
          </a:xfrm>
          <a:prstGeom prst="rect">
            <a:avLst/>
          </a:prstGeom>
          <a:solidFill>
            <a:schemeClr val="bg1"/>
          </a:solidFill>
          <a:ln>
            <a:noFill/>
          </a:ln>
          <a:effectLst/>
          <a:extLs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noChangeShapeType="1"/>
          </p:cNvSpPr>
          <p:nvPr/>
        </p:nvSpPr>
        <p:spPr bwMode="auto">
          <a:xfrm>
            <a:off x="1534822" y="2692236"/>
            <a:ext cx="5302541" cy="1728012"/>
          </a:xfrm>
          <a:prstGeom prst="rect">
            <a:avLst/>
          </a:prstGeom>
          <a:noFill/>
          <a:ln>
            <a:noFill/>
          </a:ln>
          <a:effectLst/>
          <a:extLst>
            <a:ext uri="{909E8E84-426E-40DD-AFC4-6F175D3DCCD1}">
              <a14:hiddenFill xmlns:a14="http://schemas.microsoft.com/office/drawing/2010/main">
                <a:solidFill>
                  <a:srgbClr val="C6C5CD"/>
                </a:solidFill>
              </a14:hiddenFill>
            </a:ext>
            <a:ext uri="{91240B29-F687-4F45-9708-019B960494DF}">
              <a14:hiddenLine xmlns:a14="http://schemas.microsoft.com/office/drawing/2010/main" w="0"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13 Δεκεμβρίου 2017:</a:t>
            </a:r>
            <a:r>
              <a:rPr kumimoji="0" lang="el-GR" altLang="en-US" sz="1200" b="0" i="0" u="none" strike="noStrike" cap="none" normalizeH="0" baseline="0" dirty="0" smtClean="0">
                <a:ln>
                  <a:noFill/>
                </a:ln>
                <a:solidFill>
                  <a:srgbClr val="3E3E54"/>
                </a:solidFill>
                <a:effectLst/>
                <a:latin typeface="Cambria" panose="02040503050406030204" pitchFamily="18" charset="0"/>
              </a:rPr>
              <a:t> Ημερίδα με θέμα:  </a:t>
            </a:r>
            <a:r>
              <a:rPr kumimoji="0" lang="el-GR" altLang="en-US" sz="1200" b="1" i="0" u="none" strike="noStrike" cap="none" normalizeH="0" baseline="0" dirty="0" smtClean="0">
                <a:ln>
                  <a:noFill/>
                </a:ln>
                <a:solidFill>
                  <a:srgbClr val="3E3E54"/>
                </a:solidFill>
                <a:effectLst/>
                <a:latin typeface="Cambria" panose="02040503050406030204" pitchFamily="18" charset="0"/>
              </a:rPr>
              <a:t>«Φαρμακευτικά Φυτά : Από τη φύση και τη λαϊκή παράδοση στην ιατρική επιστήμη» , </a:t>
            </a:r>
            <a:r>
              <a:rPr kumimoji="0" lang="el-GR" altLang="en-US" sz="1200" b="0" i="1" u="none" strike="noStrike" cap="none" normalizeH="0" baseline="0" dirty="0" smtClean="0">
                <a:ln>
                  <a:noFill/>
                </a:ln>
                <a:solidFill>
                  <a:srgbClr val="3E3E54"/>
                </a:solidFill>
                <a:effectLst/>
                <a:latin typeface="Cambria" panose="02040503050406030204" pitchFamily="18" charset="0"/>
              </a:rPr>
              <a:t>Μουσείο Ιατρικής Κρήτης</a:t>
            </a: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Η ημερίδα πλαισιώθηκε από εκπαιδευτικές δράσεις και </a:t>
            </a:r>
            <a:r>
              <a:rPr kumimoji="0" lang="en-US" altLang="en-US" sz="1200" b="0" i="0" u="none" strike="noStrike" cap="none" normalizeH="0" baseline="0" dirty="0" smtClean="0">
                <a:ln>
                  <a:noFill/>
                </a:ln>
                <a:solidFill>
                  <a:srgbClr val="3E3E54"/>
                </a:solidFill>
                <a:effectLst/>
                <a:latin typeface="Cambria" panose="02040503050406030204" pitchFamily="18" charset="0"/>
              </a:rPr>
              <a:t>Workshop</a:t>
            </a:r>
            <a:r>
              <a:rPr kumimoji="0" lang="el-GR" altLang="en-US" sz="1200" b="0" i="0" u="none" strike="noStrike" cap="none" normalizeH="0" baseline="0" dirty="0" smtClean="0">
                <a:ln>
                  <a:noFill/>
                </a:ln>
                <a:solidFill>
                  <a:srgbClr val="3E3E54"/>
                </a:solidFill>
                <a:effectLst/>
                <a:latin typeface="Cambria" panose="02040503050406030204" pitchFamily="18" charset="0"/>
              </a:rPr>
              <a:t> με εργαστήρια της Ιατρικής Σχολής και του Τμήματος Χημείας του Πανεπιστημίου Κρήτης</a:t>
            </a: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Υπό την αιγίδα της Ιατρικής Σχολής</a:t>
            </a: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1"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9" name="Picture 5" descr="afisa 13 12 2017little"/>
          <p:cNvPicPr>
            <a:picLocks noChangeAspect="1" noChangeArrowheads="1"/>
          </p:cNvPicPr>
          <p:nvPr/>
        </p:nvPicPr>
        <p:blipFill>
          <a:blip r:embed="rId3" cstate="print">
            <a:extLst>
              <a:ext uri="{28A0092B-C50C-407E-A947-70E740481C1C}">
                <a14:useLocalDpi xmlns:a14="http://schemas.microsoft.com/office/drawing/2010/main" val="0"/>
              </a:ext>
            </a:extLst>
          </a:blip>
          <a:srcRect l="4547" r="4547"/>
          <a:stretch>
            <a:fillRect/>
          </a:stretch>
        </p:blipFill>
        <p:spPr bwMode="auto">
          <a:xfrm>
            <a:off x="192088" y="2424029"/>
            <a:ext cx="1229380" cy="2016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AFISA GIRANSI tel small for prog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332" y="5648433"/>
            <a:ext cx="1242083" cy="1753210"/>
          </a:xfrm>
          <a:prstGeom prst="rect">
            <a:avLst/>
          </a:prstGeom>
          <a:noFill/>
          <a:ln>
            <a:noFill/>
          </a:ln>
          <a:effectLst>
            <a:outerShdw dist="107763" dir="13500000" algn="ctr" rotWithShape="0">
              <a:srgbClr val="CCCCCC">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3E3E54"/>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4160" r="4210"/>
          <a:stretch>
            <a:fillRect/>
          </a:stretch>
        </p:blipFill>
        <p:spPr bwMode="auto">
          <a:xfrm>
            <a:off x="171451" y="7713142"/>
            <a:ext cx="1257205" cy="1944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8"/>
          <p:cNvSpPr txBox="1">
            <a:spLocks noChangeArrowheads="1"/>
          </p:cNvSpPr>
          <p:nvPr/>
        </p:nvSpPr>
        <p:spPr bwMode="auto">
          <a:xfrm>
            <a:off x="1576096" y="8137710"/>
            <a:ext cx="5327739" cy="1152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14 Φεβρουαρίου 2018: </a:t>
            </a:r>
            <a:r>
              <a:rPr kumimoji="0" lang="el-GR" altLang="en-US" sz="1200" b="0" i="1" u="none" strike="noStrike" cap="none" normalizeH="0" baseline="0" dirty="0" smtClean="0">
                <a:ln>
                  <a:noFill/>
                </a:ln>
                <a:solidFill>
                  <a:srgbClr val="3E3E54"/>
                </a:solidFill>
                <a:effectLst/>
                <a:latin typeface="Cambria" panose="02040503050406030204" pitchFamily="18" charset="0"/>
              </a:rPr>
              <a:t>Ομιλία με θέμα </a:t>
            </a:r>
            <a:r>
              <a:rPr kumimoji="0" lang="el-GR" altLang="en-US" sz="1200" b="1" i="1" u="none" strike="noStrike" cap="none" normalizeH="0" baseline="0" dirty="0" smtClean="0">
                <a:ln>
                  <a:noFill/>
                </a:ln>
                <a:solidFill>
                  <a:srgbClr val="3E3E54"/>
                </a:solidFill>
                <a:effectLst/>
                <a:latin typeface="Cambria" panose="02040503050406030204" pitchFamily="18" charset="0"/>
              </a:rPr>
              <a:t>«Ασκληπιός και </a:t>
            </a:r>
            <a:r>
              <a:rPr kumimoji="0" lang="el-GR" altLang="en-US" sz="1200" b="1" i="1" u="none" strike="noStrike" cap="none" normalizeH="0" baseline="0" dirty="0" err="1" smtClean="0">
                <a:ln>
                  <a:noFill/>
                </a:ln>
                <a:solidFill>
                  <a:srgbClr val="3E3E54"/>
                </a:solidFill>
                <a:effectLst/>
                <a:latin typeface="Cambria" panose="02040503050406030204" pitchFamily="18" charset="0"/>
              </a:rPr>
              <a:t>Ασκληπιάδαι</a:t>
            </a:r>
            <a:r>
              <a:rPr kumimoji="0" lang="el-GR" altLang="en-US" sz="1200" b="1" i="1" u="none" strike="noStrike" cap="none" normalizeH="0" baseline="0" dirty="0" smtClean="0">
                <a:ln>
                  <a:noFill/>
                </a:ln>
                <a:solidFill>
                  <a:srgbClr val="3E3E54"/>
                </a:solidFill>
                <a:effectLst/>
                <a:latin typeface="Cambria" panose="02040503050406030204" pitchFamily="18" charset="0"/>
              </a:rPr>
              <a:t>: Θεία και ανθρώπινη επέμβαση στην υγεία κατά την αρχαιότητα»</a:t>
            </a:r>
            <a:r>
              <a:rPr kumimoji="0" lang="el-GR" altLang="en-US" sz="1200" b="0" i="1" u="none" strike="noStrike" cap="none" normalizeH="0" baseline="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rPr>
              <a:t> με ομιλητή τον ομότιμο καθηγητή Αρχαιολογίας του ΕΚΠΑ κ.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Λαμπρινουδάκη</a:t>
            </a:r>
            <a:r>
              <a:rPr kumimoji="0" lang="el-GR" altLang="en-US" sz="1200" b="0" i="0" u="none" strike="noStrike" cap="none" normalizeH="0" baseline="0" dirty="0" smtClean="0">
                <a:ln>
                  <a:noFill/>
                </a:ln>
                <a:solidFill>
                  <a:srgbClr val="3E3E54"/>
                </a:solidFill>
                <a:effectLst/>
                <a:latin typeface="Cambria" panose="02040503050406030204" pitchFamily="18" charset="0"/>
              </a:rPr>
              <a:t>. Αίθουσα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Καστελλάκη</a:t>
            </a:r>
            <a:r>
              <a:rPr kumimoji="0" lang="el-GR" altLang="en-US" sz="1200" b="0" i="0" u="none" strike="noStrike" cap="none" normalizeH="0" baseline="0" dirty="0" smtClean="0">
                <a:ln>
                  <a:noFill/>
                </a:ln>
                <a:solidFill>
                  <a:srgbClr val="3E3E54"/>
                </a:solidFill>
                <a:effectLst/>
                <a:latin typeface="Cambria" panose="02040503050406030204" pitchFamily="18" charset="0"/>
              </a:rPr>
              <a:t> του Επιμελητηρίου Ηρακλείου</a:t>
            </a: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1"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9"/>
          <p:cNvSpPr txBox="1">
            <a:spLocks noChangeArrowheads="1"/>
          </p:cNvSpPr>
          <p:nvPr/>
        </p:nvSpPr>
        <p:spPr bwMode="auto">
          <a:xfrm>
            <a:off x="1580657" y="5857453"/>
            <a:ext cx="5302541" cy="1224009"/>
          </a:xfrm>
          <a:prstGeom prst="rect">
            <a:avLst/>
          </a:prstGeom>
          <a:solidFill>
            <a:schemeClr val="bg1"/>
          </a:solidFill>
          <a:ln>
            <a:noFill/>
          </a:ln>
          <a:effectLst/>
          <a:extLs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17 Ιανουαρίου 2018:</a:t>
            </a:r>
            <a:r>
              <a:rPr kumimoji="0" lang="el-GR" altLang="en-US" sz="1200" b="0" i="0" u="none" strike="noStrike" cap="none" normalizeH="0" baseline="0" dirty="0" smtClean="0">
                <a:ln>
                  <a:noFill/>
                </a:ln>
                <a:solidFill>
                  <a:srgbClr val="3E3E54"/>
                </a:solidFill>
                <a:effectLst/>
                <a:latin typeface="Cambria" panose="02040503050406030204" pitchFamily="18" charset="0"/>
              </a:rPr>
              <a:t> Ημερίδα με θέμα: </a:t>
            </a:r>
            <a:r>
              <a:rPr kumimoji="0" lang="el-GR" altLang="en-US" sz="1200" b="1" i="0" u="none" strike="noStrike" cap="none" normalizeH="0" baseline="0" dirty="0" smtClean="0">
                <a:ln>
                  <a:noFill/>
                </a:ln>
                <a:solidFill>
                  <a:srgbClr val="3E3E54"/>
                </a:solidFill>
                <a:effectLst/>
                <a:latin typeface="Cambria" panose="02040503050406030204" pitchFamily="18" charset="0"/>
              </a:rPr>
              <a:t>«</a:t>
            </a:r>
            <a:r>
              <a:rPr kumimoji="0" lang="el-GR" altLang="en-US" sz="1200" b="1" i="0" u="none" strike="noStrike" cap="none" normalizeH="0" baseline="0" dirty="0" err="1" smtClean="0">
                <a:ln>
                  <a:noFill/>
                </a:ln>
                <a:solidFill>
                  <a:srgbClr val="3E3E54"/>
                </a:solidFill>
                <a:effectLst/>
                <a:latin typeface="Cambria" panose="02040503050406030204" pitchFamily="18" charset="0"/>
              </a:rPr>
              <a:t>Eπιτυχημένη</a:t>
            </a:r>
            <a:r>
              <a:rPr kumimoji="0" lang="el-GR" altLang="en-US" sz="1200" b="1" i="0" u="none" strike="noStrike" cap="none" normalizeH="0" baseline="0" dirty="0" smtClean="0">
                <a:ln>
                  <a:noFill/>
                </a:ln>
                <a:solidFill>
                  <a:srgbClr val="3E3E54"/>
                </a:solidFill>
                <a:effectLst/>
                <a:latin typeface="Cambria" panose="02040503050406030204" pitchFamily="18" charset="0"/>
              </a:rPr>
              <a:t> γήρανση: Μύθος ή Πραγματικότητα»</a:t>
            </a:r>
            <a:r>
              <a:rPr kumimoji="0" lang="el-GR" altLang="en-US" sz="1200" b="0" i="0" u="none" strike="noStrike" cap="none" normalizeH="0" baseline="0" dirty="0" smtClean="0">
                <a:ln>
                  <a:noFill/>
                </a:ln>
                <a:solidFill>
                  <a:srgbClr val="3E3E54"/>
                </a:solidFill>
                <a:effectLst/>
                <a:latin typeface="Cambria" panose="02040503050406030204" pitchFamily="18" charset="0"/>
              </a:rPr>
              <a:t> , </a:t>
            </a:r>
            <a:r>
              <a:rPr kumimoji="0" lang="el-GR" altLang="en-US" sz="1200" b="0" i="1" u="none" strike="noStrike" cap="none" normalizeH="0" baseline="0" dirty="0" smtClean="0">
                <a:ln>
                  <a:noFill/>
                </a:ln>
                <a:solidFill>
                  <a:srgbClr val="3E3E54"/>
                </a:solidFill>
                <a:effectLst/>
                <a:latin typeface="Cambria" panose="02040503050406030204" pitchFamily="18" charset="0"/>
              </a:rPr>
              <a:t>αίθουσα </a:t>
            </a:r>
            <a:r>
              <a:rPr kumimoji="0" lang="el-GR" altLang="en-US" sz="1200" b="0" i="1" u="none" strike="noStrike" cap="none" normalizeH="0" baseline="0" dirty="0" err="1" smtClean="0">
                <a:ln>
                  <a:noFill/>
                </a:ln>
                <a:solidFill>
                  <a:srgbClr val="3E3E54"/>
                </a:solidFill>
                <a:effectLst/>
                <a:latin typeface="Cambria" panose="02040503050406030204" pitchFamily="18" charset="0"/>
              </a:rPr>
              <a:t>Καστελλάκη</a:t>
            </a:r>
            <a:r>
              <a:rPr kumimoji="0" lang="el-GR" altLang="en-US" sz="1200" b="0" i="1" u="none" strike="noStrike" cap="none" normalizeH="0" baseline="0" dirty="0" smtClean="0">
                <a:ln>
                  <a:noFill/>
                </a:ln>
                <a:solidFill>
                  <a:srgbClr val="3E3E54"/>
                </a:solidFill>
                <a:effectLst/>
                <a:latin typeface="Cambria" panose="02040503050406030204" pitchFamily="18" charset="0"/>
              </a:rPr>
              <a:t> του Επιμελητηρίου Ηρακλείου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Με την Υποστήριξη της Εταιρείας </a:t>
            </a:r>
            <a:r>
              <a:rPr kumimoji="0" lang="en-US" altLang="en-US" sz="1200" b="0" i="0" u="none" strike="noStrike" cap="none" normalizeH="0" baseline="0" dirty="0" smtClean="0">
                <a:ln>
                  <a:noFill/>
                </a:ln>
                <a:solidFill>
                  <a:srgbClr val="3E3E54"/>
                </a:solidFill>
                <a:effectLst/>
                <a:latin typeface="Cambria" panose="02040503050406030204" pitchFamily="18" charset="0"/>
              </a:rPr>
              <a:t>Alzheimer</a:t>
            </a:r>
            <a:r>
              <a:rPr kumimoji="0" lang="el-GR" altLang="en-US" sz="1200" b="0" i="0" u="none" strike="noStrike" cap="none" normalizeH="0" baseline="0" dirty="0" smtClean="0">
                <a:ln>
                  <a:noFill/>
                </a:ln>
                <a:solidFill>
                  <a:srgbClr val="3E3E54"/>
                </a:solidFill>
                <a:effectLst/>
                <a:latin typeface="Cambria" panose="02040503050406030204" pitchFamily="18" charset="0"/>
              </a:rPr>
              <a:t> και συναφών Διαταραχών Ηρακλείου και του Επιμελητηρίου Ηρακλείου</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10"/>
          <p:cNvSpPr txBox="1">
            <a:spLocks noChangeArrowheads="1"/>
          </p:cNvSpPr>
          <p:nvPr/>
        </p:nvSpPr>
        <p:spPr bwMode="auto">
          <a:xfrm>
            <a:off x="1576096" y="691774"/>
            <a:ext cx="5159682" cy="165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23 Ιουνίου</a:t>
            </a:r>
            <a:r>
              <a:rPr kumimoji="0" lang="en-US" altLang="en-US" sz="1200" b="1" i="0" u="none" strike="noStrike" cap="none" normalizeH="0" baseline="0" dirty="0" smtClean="0">
                <a:ln>
                  <a:noFill/>
                </a:ln>
                <a:solidFill>
                  <a:srgbClr val="3E3E54"/>
                </a:solidFill>
                <a:effectLst/>
                <a:latin typeface="Cambria" panose="02040503050406030204" pitchFamily="18" charset="0"/>
              </a:rPr>
              <a:t> 2017</a:t>
            </a:r>
            <a:r>
              <a:rPr kumimoji="0" lang="el-GR" altLang="en-US" sz="1200" b="1" i="0" u="none" strike="noStrike" cap="none" normalizeH="0" baseline="0" dirty="0" smtClean="0">
                <a:ln>
                  <a:noFill/>
                </a:ln>
                <a:solidFill>
                  <a:srgbClr val="3E3E54"/>
                </a:solidFill>
                <a:effectLst/>
                <a:latin typeface="Cambria" panose="02040503050406030204" pitchFamily="18" charset="0"/>
              </a:rPr>
              <a:t>  και ώρα 6.30  μ.μ.</a:t>
            </a:r>
            <a:r>
              <a:rPr kumimoji="0" lang="el-GR" altLang="en-US" sz="1200" b="0" i="0" u="none" strike="noStrike" cap="none" normalizeH="0" baseline="0" dirty="0" smtClean="0">
                <a:ln>
                  <a:noFill/>
                </a:ln>
                <a:solidFill>
                  <a:srgbClr val="3E3E54"/>
                </a:solidFill>
                <a:effectLst/>
                <a:latin typeface="Cambria" panose="02040503050406030204" pitchFamily="18" charset="0"/>
              </a:rPr>
              <a:t> : Ημερίδα με θέμα: </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rPr>
              <a:t>Λέπρα, η ασθένεια, ο εγκλεισμός </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E3E54"/>
                </a:solidFill>
                <a:effectLst/>
                <a:latin typeface="Cambria" panose="02040503050406030204" pitchFamily="18" charset="0"/>
              </a:rPr>
              <a:t> </a:t>
            </a:r>
            <a:r>
              <a:rPr kumimoji="0" lang="el-GR" altLang="en-US" sz="1200" b="1" i="0" u="none" strike="noStrike" cap="none" normalizeH="0" baseline="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rPr>
              <a:t>Με τη συμπλήρωση 60 χρόνων από το κλείσιμο του Λεπροκομείου της  Σπιναλόγκας, στη Βασιλική του Αγίου Μάρκου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Υποστήριξη: Δήμος Ηρακλείου</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n-US" sz="1100" b="0" i="0" u="none" strike="noStrike" cap="none" normalizeH="0" baseline="0" dirty="0" smtClean="0">
              <a:ln>
                <a:noFill/>
              </a:ln>
              <a:solidFill>
                <a:srgbClr val="3E3E54"/>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n-US" sz="1100" b="0" i="0" u="none" strike="noStrike" cap="none" normalizeH="0" baseline="0" dirty="0" smtClean="0">
              <a:ln>
                <a:noFill/>
              </a:ln>
              <a:solidFill>
                <a:srgbClr val="3E3E54"/>
              </a:solidFill>
              <a:effectLst/>
              <a:latin typeface="Cambria" panose="02040503050406030204" pitchFamily="18" charset="0"/>
            </a:endParaRPr>
          </a:p>
        </p:txBody>
      </p:sp>
      <p:pic>
        <p:nvPicPr>
          <p:cNvPr id="1035" name="Picture 11" descr="Î ÎµÎ¹ÎºÏÎ½Î± Î¯ÏÏÏ ÏÎµÏÎ¹Î­ÏÎµÎ¹: Î­Î½Î± Î® ÏÎµÏÎ¹ÏÏÏÏÎµÏÎ± Î¬ÏÎ¿Î¼Î±"/>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934" y="328689"/>
            <a:ext cx="1257688" cy="187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p:cNvSpPr txBox="1"/>
          <p:nvPr/>
        </p:nvSpPr>
        <p:spPr>
          <a:xfrm>
            <a:off x="0" y="4729847"/>
            <a:ext cx="6837363" cy="461665"/>
          </a:xfrm>
          <a:prstGeom prst="rect">
            <a:avLst/>
          </a:prstGeom>
          <a:solidFill>
            <a:schemeClr val="bg1">
              <a:lumMod val="95000"/>
            </a:schemeClr>
          </a:solidFill>
        </p:spPr>
        <p:txBody>
          <a:bodyPr wrap="square" rtlCol="0">
            <a:spAutoFit/>
          </a:bodyPr>
          <a:lstStyle/>
          <a:p>
            <a:pPr algn="ctr"/>
            <a:r>
              <a:rPr lang="el-GR" sz="2400" i="1" dirty="0" smtClean="0">
                <a:solidFill>
                  <a:schemeClr val="accent5">
                    <a:lumMod val="50000"/>
                  </a:schemeClr>
                </a:solidFill>
                <a:latin typeface="Comic Sans MS" panose="030F0702030302020204" pitchFamily="66" charset="0"/>
              </a:rPr>
              <a:t>2018</a:t>
            </a:r>
            <a:endParaRPr lang="en-US" sz="2400" i="1" dirty="0">
              <a:solidFill>
                <a:schemeClr val="accent5">
                  <a:lumMod val="50000"/>
                </a:schemeClr>
              </a:solidFill>
              <a:latin typeface="Comic Sans MS" panose="030F0702030302020204" pitchFamily="66" charset="0"/>
            </a:endParaRPr>
          </a:p>
        </p:txBody>
      </p:sp>
    </p:spTree>
    <p:extLst>
      <p:ext uri="{BB962C8B-B14F-4D97-AF65-F5344CB8AC3E}">
        <p14:creationId xmlns:p14="http://schemas.microsoft.com/office/powerpoint/2010/main" val="116193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2725" y="8028880"/>
            <a:ext cx="1270738" cy="16558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AFISA Tελ 5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4639316"/>
            <a:ext cx="1168781" cy="1847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descr="afisa sfyri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2550665"/>
            <a:ext cx="1173223" cy="1847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3" name="Picture 5" descr="Διαφάνεια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802" y="8155956"/>
            <a:ext cx="825243" cy="1401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4" name="Picture 6" descr="BRAIN AFISA 2018  ΤΕΛΙΚΟ SMALL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213" y="538140"/>
            <a:ext cx="1177293" cy="1818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7"/>
          <p:cNvSpPr txBox="1">
            <a:spLocks noChangeArrowheads="1"/>
          </p:cNvSpPr>
          <p:nvPr/>
        </p:nvSpPr>
        <p:spPr bwMode="auto">
          <a:xfrm>
            <a:off x="1637667" y="500125"/>
            <a:ext cx="5158548" cy="1872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Παρασκευή 16 Μαρτίου 2018.</a:t>
            </a: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Ημερίδα με τίτλο «</a:t>
            </a:r>
            <a:r>
              <a:rPr kumimoji="0" lang="el-GR" altLang="en-US" sz="1200" b="1" i="1" u="none" strike="noStrike" cap="none" normalizeH="0" baseline="0" dirty="0" smtClean="0">
                <a:ln>
                  <a:noFill/>
                </a:ln>
                <a:solidFill>
                  <a:srgbClr val="3E3E54"/>
                </a:solidFill>
                <a:effectLst/>
                <a:latin typeface="Cambria" panose="02040503050406030204" pitchFamily="18" charset="0"/>
              </a:rPr>
              <a:t>Εγκέφαλος και Εθισμός: Τι επιλέγεις να σε οδηγεί</a:t>
            </a:r>
            <a:r>
              <a:rPr kumimoji="0" lang="el-GR" altLang="en-US" sz="1200" b="0" i="0" u="none" strike="noStrike" cap="none" normalizeH="0" baseline="0" dirty="0" smtClean="0">
                <a:ln>
                  <a:noFill/>
                </a:ln>
                <a:solidFill>
                  <a:srgbClr val="3E3E54"/>
                </a:solidFill>
                <a:effectLst/>
                <a:latin typeface="Cambria" panose="02040503050406030204" pitchFamily="18" charset="0"/>
              </a:rPr>
              <a:t>» , Φοιτητικό Κέντρο του Πανεπιστημίου Κρήτης </a:t>
            </a: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E3E54"/>
                </a:solidFill>
                <a:effectLst/>
                <a:latin typeface="Cambria" panose="02040503050406030204" pitchFamily="18" charset="0"/>
              </a:rPr>
              <a:t>H </a:t>
            </a:r>
            <a:r>
              <a:rPr kumimoji="0" lang="el-GR" altLang="en-US" sz="1200" b="0" i="0" u="none" strike="noStrike" cap="none" normalizeH="0" baseline="0" dirty="0" smtClean="0">
                <a:ln>
                  <a:noFill/>
                </a:ln>
                <a:solidFill>
                  <a:srgbClr val="3E3E54"/>
                </a:solidFill>
                <a:effectLst/>
                <a:latin typeface="Cambria" panose="02040503050406030204" pitchFamily="18" charset="0"/>
              </a:rPr>
              <a:t>ημερίδα πραγματοποιήθηκε στο πλαίσιο της παγκόσμιας ημέρας Ενημέρωσης για τον Εγκέφαλο σε συνεργασία με την Ελληνική Εταιρεία για τις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Νευροεπιστήμες</a:t>
            </a:r>
            <a:r>
              <a:rPr kumimoji="0" lang="el-GR" altLang="en-US" sz="1200" b="0" i="0" u="none" strike="noStrike" cap="none" normalizeH="0" baseline="0" dirty="0" smtClean="0">
                <a:ln>
                  <a:noFill/>
                </a:ln>
                <a:solidFill>
                  <a:srgbClr val="3E3E54"/>
                </a:solidFill>
                <a:effectLst/>
                <a:latin typeface="Cambria" panose="02040503050406030204" pitchFamily="18" charset="0"/>
              </a:rPr>
              <a:t>, το Τμήμα Ψυχολογίας του Πανεπιστημίου Κρήτης και τα Πειραματικά σχολεία Ηρακλείου. Στην ημερίδα συμμετείχαν επίσης σχολεία της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Β΄θμιας</a:t>
            </a:r>
            <a:r>
              <a:rPr kumimoji="0" lang="el-GR" altLang="en-US" sz="1200" b="0" i="0" u="none" strike="noStrike" cap="none" normalizeH="0" baseline="0" dirty="0" smtClean="0">
                <a:ln>
                  <a:noFill/>
                </a:ln>
                <a:solidFill>
                  <a:srgbClr val="3E3E54"/>
                </a:solidFill>
                <a:effectLst/>
                <a:latin typeface="Cambria" panose="02040503050406030204" pitchFamily="18" charset="0"/>
              </a:rPr>
              <a:t>: το Μουσικό Σχολείο και το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Α΄Γυμνάσιο</a:t>
            </a:r>
            <a:r>
              <a:rPr kumimoji="0" lang="el-GR" altLang="en-US" sz="1200" b="0" i="0" u="none" strike="noStrike" cap="none" normalizeH="0" baseline="0" dirty="0" smtClean="0">
                <a:ln>
                  <a:noFill/>
                </a:ln>
                <a:solidFill>
                  <a:srgbClr val="3E3E54"/>
                </a:solidFill>
                <a:effectLst/>
                <a:latin typeface="Cambria" panose="02040503050406030204" pitchFamily="18" charset="0"/>
              </a:rPr>
              <a:t> Ηρακλείου με θεατρικές και μουσικές δράσεις.</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8"/>
          <p:cNvSpPr txBox="1">
            <a:spLocks noChangeArrowheads="1"/>
          </p:cNvSpPr>
          <p:nvPr/>
        </p:nvSpPr>
        <p:spPr bwMode="auto">
          <a:xfrm>
            <a:off x="1637667" y="4639316"/>
            <a:ext cx="4921685" cy="2168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Τετάρτη 9 Μαΐου 2018. </a:t>
            </a: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Ημερίδα με τίτλο « Το αέναο Φως» . </a:t>
            </a: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E3E54"/>
                </a:solidFill>
                <a:effectLst/>
                <a:latin typeface="Cambria" panose="02040503050406030204" pitchFamily="18" charset="0"/>
              </a:rPr>
              <a:t>H </a:t>
            </a:r>
            <a:r>
              <a:rPr kumimoji="0" lang="el-GR" altLang="en-US" sz="1200" b="0" i="0" u="none" strike="noStrike" cap="none" normalizeH="0" baseline="0" dirty="0" smtClean="0">
                <a:ln>
                  <a:noFill/>
                </a:ln>
                <a:solidFill>
                  <a:srgbClr val="3E3E54"/>
                </a:solidFill>
                <a:effectLst/>
                <a:latin typeface="Cambria" panose="02040503050406030204" pitchFamily="18" charset="0"/>
              </a:rPr>
              <a:t>ημερίδα</a:t>
            </a:r>
            <a:r>
              <a:rPr kumimoji="0" lang="el-GR" altLang="en-US" sz="1200" b="0" i="0" u="none" strike="noStrike" cap="none" normalizeH="0" dirty="0" smtClean="0">
                <a:ln>
                  <a:noFill/>
                </a:ln>
                <a:solidFill>
                  <a:srgbClr val="3E3E54"/>
                </a:solidFill>
                <a:effectLst/>
                <a:latin typeface="Cambria" panose="02040503050406030204" pitchFamily="18" charset="0"/>
              </a:rPr>
              <a:t> π</a:t>
            </a:r>
            <a:r>
              <a:rPr kumimoji="0" lang="el-GR" altLang="en-US" sz="1200" b="0" i="0" u="none" strike="noStrike" cap="none" normalizeH="0" baseline="0" dirty="0" smtClean="0">
                <a:ln>
                  <a:noFill/>
                </a:ln>
                <a:solidFill>
                  <a:srgbClr val="3E3E54"/>
                </a:solidFill>
                <a:effectLst/>
                <a:latin typeface="Cambria" panose="02040503050406030204" pitchFamily="18" charset="0"/>
              </a:rPr>
              <a:t>λαισιώθηκε από εκπαιδευτικές επισκέψεις και δράσεις στο Μουσείο και σε εργαστήρια της Ιατρικής Σχολής.</a:t>
            </a:r>
            <a:endParaRPr kumimoji="0" lang="el-GR" altLang="en-US" sz="1200" b="0" i="0" u="none" strike="noStrike" cap="none" normalizeH="0" baseline="0" dirty="0" smtClean="0">
              <a:ln>
                <a:noFill/>
              </a:ln>
              <a:solidFill>
                <a:srgbClr val="3E3E54"/>
              </a:solidFill>
              <a:effectLst/>
              <a:latin typeface="Calibri" panose="020F0502020204030204" pitchFamily="34" charset="0"/>
            </a:endParaRPr>
          </a:p>
          <a:p>
            <a:pPr lvl="0" algn="just" defTabSz="914400" eaLnBrk="0" fontAlgn="base" hangingPunct="0">
              <a:spcBef>
                <a:spcPct val="0"/>
              </a:spcBef>
              <a:spcAft>
                <a:spcPct val="0"/>
              </a:spcAft>
            </a:pPr>
            <a:r>
              <a:rPr kumimoji="0" lang="el-GR" altLang="en-US" sz="1200" b="0" i="0" u="none" strike="noStrike" cap="none" normalizeH="0" baseline="0" dirty="0" smtClean="0">
                <a:ln>
                  <a:noFill/>
                </a:ln>
                <a:solidFill>
                  <a:srgbClr val="3E3E54"/>
                </a:solidFill>
                <a:effectLst/>
                <a:latin typeface="Cambria" panose="02040503050406030204" pitchFamily="18" charset="0"/>
              </a:rPr>
              <a:t> Παράλληλες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εκπ</a:t>
            </a:r>
            <a:r>
              <a:rPr kumimoji="0" lang="el-GR" altLang="en-US" sz="1200" b="0" i="0" u="none" strike="noStrike" cap="none" normalizeH="0" baseline="0" dirty="0" smtClean="0">
                <a:ln>
                  <a:noFill/>
                </a:ln>
                <a:solidFill>
                  <a:srgbClr val="3E3E54"/>
                </a:solidFill>
                <a:effectLst/>
                <a:latin typeface="Cambria" panose="02040503050406030204" pitchFamily="18" charset="0"/>
              </a:rPr>
              <a:t>. δράσεις: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Εργ</a:t>
            </a:r>
            <a:r>
              <a:rPr kumimoji="0" lang="el-GR" altLang="en-US" sz="1200" b="0" i="0" u="none" strike="noStrike" cap="none" normalizeH="0" baseline="0" dirty="0" smtClean="0">
                <a:ln>
                  <a:noFill/>
                </a:ln>
                <a:solidFill>
                  <a:srgbClr val="3E3E54"/>
                </a:solidFill>
                <a:effectLst/>
                <a:latin typeface="Cambria" panose="02040503050406030204" pitchFamily="18" charset="0"/>
              </a:rPr>
              <a:t>. Οπτικής και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Ορασης</a:t>
            </a:r>
            <a:r>
              <a:rPr kumimoji="0" lang="el-GR" altLang="en-US" sz="1200" b="0" i="0" u="none" strike="noStrike" cap="none" normalizeH="0" baseline="0" dirty="0" smtClean="0">
                <a:ln>
                  <a:noFill/>
                </a:ln>
                <a:solidFill>
                  <a:srgbClr val="3E3E54"/>
                </a:solidFill>
                <a:effectLst/>
                <a:latin typeface="Cambria" panose="02040503050406030204" pitchFamily="18" charset="0"/>
              </a:rPr>
              <a:t>, πειράματα οπτικής: </a:t>
            </a:r>
            <a:r>
              <a:rPr kumimoji="0" lang="el-GR" altLang="en-US" sz="1200" b="1" i="0" u="none" strike="noStrike" cap="none" normalizeH="0" baseline="0" dirty="0" smtClean="0">
                <a:ln>
                  <a:noFill/>
                </a:ln>
                <a:solidFill>
                  <a:srgbClr val="3E3E54"/>
                </a:solidFill>
                <a:effectLst/>
                <a:latin typeface="Cambria" panose="02040503050406030204" pitchFamily="18" charset="0"/>
              </a:rPr>
              <a:t>«Φωτός Διαδρομές και Οπτικά Συστήματα»</a:t>
            </a:r>
            <a:r>
              <a:rPr kumimoji="0" lang="el-GR" altLang="en-US" sz="1200" b="0" i="0" u="none" strike="noStrike" cap="none" normalizeH="0" baseline="0" dirty="0" smtClean="0">
                <a:ln>
                  <a:noFill/>
                </a:ln>
                <a:solidFill>
                  <a:srgbClr val="3E3E54"/>
                </a:solidFill>
                <a:effectLst/>
                <a:latin typeface="Cambria" panose="02040503050406030204" pitchFamily="18" charset="0"/>
              </a:rPr>
              <a:t> από το ΠΓΛΗ- ‘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Ομιλος</a:t>
            </a:r>
            <a:r>
              <a:rPr kumimoji="0" lang="el-GR" altLang="en-US" sz="1200" b="0" i="0" u="none" strike="noStrike" cap="none" normalizeH="0" baseline="0" dirty="0" smtClean="0">
                <a:ln>
                  <a:noFill/>
                </a:ln>
                <a:solidFill>
                  <a:srgbClr val="3E3E54"/>
                </a:solidFill>
                <a:effectLst/>
                <a:latin typeface="Cambria" panose="02040503050406030204" pitchFamily="18" charset="0"/>
              </a:rPr>
              <a:t> Φυσικών Επιστημών. </a:t>
            </a:r>
            <a:r>
              <a:rPr lang="el-GR" altLang="en-US" sz="1200" b="1" dirty="0" smtClean="0">
                <a:solidFill>
                  <a:srgbClr val="3E3E54"/>
                </a:solidFill>
                <a:latin typeface="Cambria" panose="02040503050406030204" pitchFamily="18" charset="0"/>
              </a:rPr>
              <a:t>«</a:t>
            </a:r>
            <a:r>
              <a:rPr lang="el-GR" altLang="en-US" sz="1200" b="1" dirty="0">
                <a:solidFill>
                  <a:srgbClr val="3E3E54"/>
                </a:solidFill>
                <a:latin typeface="Cambria" panose="02040503050406030204" pitchFamily="18" charset="0"/>
              </a:rPr>
              <a:t>Ο</a:t>
            </a:r>
            <a:r>
              <a:rPr lang="en-US" altLang="en-US" sz="1200" b="1" dirty="0">
                <a:solidFill>
                  <a:srgbClr val="3E3E54"/>
                </a:solidFill>
                <a:latin typeface="Cambria" panose="02040503050406030204" pitchFamily="18" charset="0"/>
              </a:rPr>
              <a:t>pen your eyes</a:t>
            </a:r>
            <a:r>
              <a:rPr lang="el-GR" altLang="en-US" sz="1200" b="1" dirty="0">
                <a:solidFill>
                  <a:srgbClr val="3E3E54"/>
                </a:solidFill>
                <a:latin typeface="Cambria" panose="02040503050406030204" pitchFamily="18" charset="0"/>
              </a:rPr>
              <a:t>”, </a:t>
            </a:r>
            <a:r>
              <a:rPr lang="el-GR" altLang="en-US" sz="1200" dirty="0">
                <a:solidFill>
                  <a:srgbClr val="3E3E54"/>
                </a:solidFill>
                <a:latin typeface="Cambria" panose="02040503050406030204" pitchFamily="18" charset="0"/>
              </a:rPr>
              <a:t>εκπαιδευτικό παιγνίδι με σκοπό την ευαισθητοποίηση των μαθητών στις προκλήσεις που αντιμετωπίζουν συνομήλικοι τους με οπτική αναπηρία</a:t>
            </a: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000" b="1" i="0"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100" b="0" i="1" u="none" strike="noStrike" cap="none" normalizeH="0" baseline="0" dirty="0" smtClean="0">
              <a:ln>
                <a:noFill/>
              </a:ln>
              <a:solidFill>
                <a:srgbClr val="000000"/>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endParaRPr kumimoji="0" lang="el-GR" altLang="en-US" sz="1100" b="0" i="1" u="none" strike="noStrike" cap="none" normalizeH="0" baseline="0" dirty="0" smtClean="0">
              <a:ln>
                <a:noFill/>
              </a:ln>
              <a:solidFill>
                <a:srgbClr val="000000"/>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9"/>
          <p:cNvSpPr txBox="1">
            <a:spLocks noChangeArrowheads="1"/>
          </p:cNvSpPr>
          <p:nvPr/>
        </p:nvSpPr>
        <p:spPr bwMode="auto">
          <a:xfrm>
            <a:off x="1692876" y="8410366"/>
            <a:ext cx="5103339" cy="1495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19 Οκτωβρίου 2018</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Διάλεξη με θέμα: </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rPr>
              <a:t>Ο ανθρώπινος </a:t>
            </a:r>
            <a:r>
              <a:rPr kumimoji="0" lang="el-GR" altLang="en-US" sz="1200" b="1" i="0" u="none" strike="noStrike" cap="none" normalizeH="0" baseline="0" dirty="0" err="1" smtClean="0">
                <a:ln>
                  <a:noFill/>
                </a:ln>
                <a:solidFill>
                  <a:srgbClr val="3E3E54"/>
                </a:solidFill>
                <a:effectLst/>
                <a:latin typeface="Cambria" panose="02040503050406030204" pitchFamily="18" charset="0"/>
              </a:rPr>
              <a:t>βιοϋπολογιστής</a:t>
            </a:r>
            <a:r>
              <a:rPr kumimoji="0" lang="el-GR" altLang="en-US" sz="1200" b="1" i="0" u="none" strike="noStrike" cap="none" normalizeH="0" baseline="0" dirty="0" smtClean="0">
                <a:ln>
                  <a:noFill/>
                </a:ln>
                <a:solidFill>
                  <a:srgbClr val="3E3E54"/>
                </a:solidFill>
                <a:effectLst/>
                <a:latin typeface="Cambria" panose="02040503050406030204" pitchFamily="18" charset="0"/>
              </a:rPr>
              <a:t> ως όργανο δημιουργίας μιας εικονικής πραγματικότητας</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endParaRPr kumimoji="0" lang="el-GR" altLang="en-US" sz="1200" b="1"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Δρ.   Αστροφυσικής ΕΚΠΑ κ. Μ.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Δανέζης</a:t>
            </a: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Υπό την Αιγίδα του Ιατρικού Συλλόγου Ηρακλείου</a:t>
            </a:r>
          </a:p>
          <a:p>
            <a:pPr marL="0" marR="0" lvl="0" indent="0" algn="l" defTabSz="914400" rtl="0" eaLnBrk="0" fontAlgn="base" latinLnBrk="0" hangingPunct="0">
              <a:lnSpc>
                <a:spcPct val="100000"/>
              </a:lnSpc>
              <a:spcBef>
                <a:spcPct val="0"/>
              </a:spcBef>
              <a:spcAft>
                <a:spcPct val="0"/>
              </a:spcAft>
              <a:buClrTx/>
              <a:buSzTx/>
              <a:buFontTx/>
              <a:buNone/>
              <a:tabLst/>
            </a:pPr>
            <a:r>
              <a:rPr lang="el-GR" altLang="en-US" sz="1200" dirty="0" smtClean="0">
                <a:solidFill>
                  <a:srgbClr val="3E3E54"/>
                </a:solidFill>
                <a:latin typeface="Cambria" panose="02040503050406030204" pitchFamily="18" charset="0"/>
              </a:rPr>
              <a:t>Με την υποστήριξη του </a:t>
            </a:r>
            <a:r>
              <a:rPr lang="el-GR" altLang="en-US" sz="1200" dirty="0" err="1" smtClean="0">
                <a:solidFill>
                  <a:srgbClr val="3E3E54"/>
                </a:solidFill>
                <a:latin typeface="Cambria" panose="02040503050406030204" pitchFamily="18" charset="0"/>
              </a:rPr>
              <a:t>Μορφωτκού</a:t>
            </a:r>
            <a:r>
              <a:rPr lang="el-GR" altLang="en-US" sz="1200" dirty="0" smtClean="0">
                <a:solidFill>
                  <a:srgbClr val="3E3E54"/>
                </a:solidFill>
                <a:latin typeface="Cambria" panose="02040503050406030204" pitchFamily="18" charset="0"/>
              </a:rPr>
              <a:t> Συλλόγου Ηρακλείου</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10"/>
          <p:cNvSpPr txBox="1">
            <a:spLocks noChangeArrowheads="1"/>
          </p:cNvSpPr>
          <p:nvPr/>
        </p:nvSpPr>
        <p:spPr bwMode="auto">
          <a:xfrm>
            <a:off x="1673667" y="2671165"/>
            <a:ext cx="5039754" cy="1312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Τετάρτη 18 Απριλίου 2018</a:t>
            </a: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E3E54"/>
                </a:solidFill>
                <a:effectLst/>
                <a:latin typeface="Cambria" panose="02040503050406030204" pitchFamily="18" charset="0"/>
              </a:rPr>
              <a:t>A</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ίθουσα</a:t>
            </a:r>
            <a:r>
              <a:rPr kumimoji="0" lang="el-GR" altLang="en-US" sz="1200" b="0" i="0" u="none" strike="noStrike" cap="none" normalizeH="0" baseline="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Καστελλάκη</a:t>
            </a:r>
            <a:r>
              <a:rPr kumimoji="0" lang="el-GR" altLang="en-US" sz="1200" b="0" i="0" u="none" strike="noStrike" cap="none" normalizeH="0" baseline="0" dirty="0" smtClean="0">
                <a:ln>
                  <a:noFill/>
                </a:ln>
                <a:solidFill>
                  <a:srgbClr val="3E3E54"/>
                </a:solidFill>
                <a:effectLst/>
                <a:latin typeface="Cambria" panose="02040503050406030204" pitchFamily="18" charset="0"/>
              </a:rPr>
              <a:t>, επιμελητήριο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Ηρακλέιου</a:t>
            </a: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Εκδήλωση με το λογοτέχνη– ιατρό Περικλή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Σφυρίδη</a:t>
            </a:r>
            <a:r>
              <a:rPr kumimoji="0" lang="el-GR" altLang="en-US" sz="1200" b="0" i="0" u="none" strike="noStrike" cap="none" normalizeH="0" baseline="0" dirty="0" smtClean="0">
                <a:ln>
                  <a:noFill/>
                </a:ln>
                <a:solidFill>
                  <a:srgbClr val="3E3E54"/>
                </a:solidFill>
                <a:effectLst/>
                <a:latin typeface="Cambria" panose="02040503050406030204" pitchFamily="18" charset="0"/>
              </a:rPr>
              <a:t> στο πλαίσιο της θεματικής </a:t>
            </a:r>
            <a:r>
              <a:rPr kumimoji="0" lang="en-US" altLang="en-US" sz="1200" b="0" i="0" u="none" strike="noStrike" cap="none" normalizeH="0" baseline="0" dirty="0" smtClean="0">
                <a:ln>
                  <a:noFill/>
                </a:ln>
                <a:solidFill>
                  <a:srgbClr val="3E3E54"/>
                </a:solidFill>
                <a:effectLst/>
                <a:latin typeface="Cambria" panose="02040503050406030204" pitchFamily="18" charset="0"/>
              </a:rPr>
              <a:t>«</a:t>
            </a:r>
            <a:r>
              <a:rPr kumimoji="0" lang="el-GR" altLang="en-US" sz="1200" b="0" i="0" u="none" strike="noStrike" cap="none" normalizeH="0" baseline="0" dirty="0" smtClean="0">
                <a:ln>
                  <a:noFill/>
                </a:ln>
                <a:solidFill>
                  <a:srgbClr val="3E3E54"/>
                </a:solidFill>
                <a:effectLst/>
                <a:latin typeface="Cambria" panose="02040503050406030204" pitchFamily="18" charset="0"/>
              </a:rPr>
              <a:t>Ιατρική και λογοτεχνία</a:t>
            </a:r>
            <a:r>
              <a:rPr kumimoji="0" lang="en-US" altLang="en-US" sz="1200" b="0" i="0" u="none" strike="noStrike" cap="none" normalizeH="0" baseline="0" dirty="0" smtClean="0">
                <a:ln>
                  <a:noFill/>
                </a:ln>
                <a:solidFill>
                  <a:srgbClr val="3E3E54"/>
                </a:solidFill>
                <a:effectLst/>
                <a:latin typeface="Cambria" panose="02040503050406030204" pitchFamily="18" charset="0"/>
              </a:rPr>
              <a:t>»</a:t>
            </a: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Με την υποστήριξη:</a:t>
            </a:r>
          </a:p>
          <a:p>
            <a:pPr marL="0" marR="385763" lvl="0" indent="0" algn="just" defTabSz="914400" rtl="0" eaLnBrk="0" fontAlgn="base" latinLnBrk="0" hangingPunct="0">
              <a:lnSpc>
                <a:spcPct val="100000"/>
              </a:lnSpc>
              <a:spcBef>
                <a:spcPct val="0"/>
              </a:spcBef>
              <a:spcAft>
                <a:spcPct val="0"/>
              </a:spcAft>
              <a:buClrTx/>
              <a:buSzTx/>
              <a:buFontTx/>
              <a:buNone/>
              <a:tabLst/>
            </a:pPr>
            <a:r>
              <a:rPr kumimoji="0" lang="el-GR" altLang="en-US" sz="1200" b="0" i="1" u="none" strike="noStrike" cap="none" normalizeH="0" baseline="0" dirty="0" smtClean="0">
                <a:ln>
                  <a:noFill/>
                </a:ln>
                <a:solidFill>
                  <a:srgbClr val="3E3E54"/>
                </a:solidFill>
                <a:effectLst/>
                <a:latin typeface="Cambria" panose="02040503050406030204" pitchFamily="18" charset="0"/>
              </a:rPr>
              <a:t>Μορφωτικός Σύλλογος ΕΥΠΚ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9" name="Picture 11" descr="Î ÎµÎ¹ÎºÏÎ½Î± Î¯ÏÏÏ ÏÎµÏÎ¹Î­ÏÎµÎ¹: 2 Î¬ÏÎ¿Î¼Î±, Î¬ÏÎ¿Î¼Î± ÏÏÎ· ÏÎºÎ·Î½Î®, Î¬ÏÎ¿Î¼Î± ÏÎ¿ÏÎµÏÎ¿ÏÎ½, Î³Î¬Î¼Î¿Ï ÎºÎ±Î¹ ÎµÏÏÏÎµÏÎ¹ÎºÏÏ ÏÏÏÎ¿Ï"/>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725" y="6768132"/>
            <a:ext cx="1270738" cy="939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2"/>
          <p:cNvSpPr txBox="1">
            <a:spLocks noChangeArrowheads="1"/>
          </p:cNvSpPr>
          <p:nvPr/>
        </p:nvSpPr>
        <p:spPr bwMode="auto">
          <a:xfrm>
            <a:off x="1673667" y="6607467"/>
            <a:ext cx="4885686" cy="1807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26 Μαΐου 2018</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Αμφιθέατρο Μ. ΜΑΝΑΣΣΑΚΗ).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Με αφετηρία τη Διεθνή μέρα Μουσείων το Πανεπιστήμιο Κρήτης  σε συνεργασία με το Μουσείο Ιατρικής Κρήτης, φιλοξένησε θεατρική παράσταση του φοιτητικού θιάσου "</a:t>
            </a:r>
            <a:r>
              <a:rPr kumimoji="0" lang="en-GB" altLang="en-US" sz="1200" b="0" i="0" u="none" strike="noStrike" cap="none" normalizeH="0" baseline="0" dirty="0" err="1" smtClean="0">
                <a:ln>
                  <a:noFill/>
                </a:ln>
                <a:solidFill>
                  <a:srgbClr val="3E3E54"/>
                </a:solidFill>
                <a:effectLst/>
                <a:latin typeface="Cambria" panose="02040503050406030204" pitchFamily="18" charset="0"/>
              </a:rPr>
              <a:t>Santiniketan</a:t>
            </a:r>
            <a:r>
              <a:rPr kumimoji="0" lang="en-GB" altLang="en-US" sz="1200" b="0" i="0" u="none" strike="noStrike" cap="none" normalizeH="0" baseline="0" dirty="0" smtClean="0">
                <a:ln>
                  <a:noFill/>
                </a:ln>
                <a:solidFill>
                  <a:srgbClr val="3E3E54"/>
                </a:solidFill>
                <a:effectLst/>
                <a:latin typeface="Cambria" panose="02040503050406030204" pitchFamily="18" charset="0"/>
              </a:rPr>
              <a:t> </a:t>
            </a:r>
            <a:r>
              <a:rPr kumimoji="0" lang="en-GB" altLang="en-US" sz="1200" b="0" i="0" u="none" strike="noStrike" cap="none" normalizeH="0" baseline="0" dirty="0" err="1" smtClean="0">
                <a:ln>
                  <a:noFill/>
                </a:ln>
                <a:solidFill>
                  <a:srgbClr val="3E3E54"/>
                </a:solidFill>
                <a:effectLst/>
                <a:latin typeface="Cambria" panose="02040503050406030204" pitchFamily="18" charset="0"/>
              </a:rPr>
              <a:t>Poesis</a:t>
            </a:r>
            <a:r>
              <a:rPr kumimoji="0" lang="el-GR" altLang="en-US" sz="1200" b="0" i="0" u="none" strike="noStrike" cap="none" normalizeH="0" baseline="0" dirty="0" smtClean="0">
                <a:ln>
                  <a:noFill/>
                </a:ln>
                <a:solidFill>
                  <a:srgbClr val="3E3E54"/>
                </a:solidFill>
                <a:effectLst/>
                <a:latin typeface="Cambria" panose="02040503050406030204" pitchFamily="18" charset="0"/>
              </a:rPr>
              <a:t>"  του Πανεπιστήμιου </a:t>
            </a:r>
            <a:r>
              <a:rPr kumimoji="0" lang="en-GB" altLang="en-US" sz="1200" b="0" i="0" u="none" strike="noStrike" cap="none" normalizeH="0" baseline="0" dirty="0" err="1" smtClean="0">
                <a:ln>
                  <a:noFill/>
                </a:ln>
                <a:solidFill>
                  <a:srgbClr val="3E3E54"/>
                </a:solidFill>
                <a:effectLst/>
                <a:latin typeface="Cambria" panose="02040503050406030204" pitchFamily="18" charset="0"/>
              </a:rPr>
              <a:t>Santiniketan</a:t>
            </a:r>
            <a:r>
              <a:rPr kumimoji="0" lang="el-GR" altLang="en-US" sz="1200" b="0" i="0" u="none" strike="noStrike" cap="none" normalizeH="0" baseline="0" dirty="0" smtClean="0">
                <a:ln>
                  <a:noFill/>
                </a:ln>
                <a:solidFill>
                  <a:srgbClr val="3E3E54"/>
                </a:solidFill>
                <a:effectLst/>
                <a:latin typeface="Cambria" panose="02040503050406030204" pitchFamily="18" charset="0"/>
              </a:rPr>
              <a:t> (Δυτική Βεγγάλη, Ινδία).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000" b="0" i="1" u="none" strike="noStrike" cap="none" normalizeH="0" baseline="0" dirty="0" smtClean="0">
                <a:ln>
                  <a:noFill/>
                </a:ln>
                <a:solidFill>
                  <a:srgbClr val="3E3E54"/>
                </a:solidFill>
                <a:effectLst/>
                <a:latin typeface="Cambria" panose="02040503050406030204" pitchFamily="18" charset="0"/>
              </a:rPr>
              <a:t>Υποστήριξη: Μορφωτικός Σύλλογος </a:t>
            </a:r>
            <a:r>
              <a:rPr kumimoji="0" lang="el-GR" altLang="en-US" sz="1000" b="0" i="1" u="none" strike="noStrike" cap="none" normalizeH="0" baseline="0" dirty="0" err="1" smtClean="0">
                <a:ln>
                  <a:noFill/>
                </a:ln>
                <a:solidFill>
                  <a:srgbClr val="3E3E54"/>
                </a:solidFill>
                <a:effectLst/>
                <a:latin typeface="Cambria" panose="02040503050406030204" pitchFamily="18" charset="0"/>
              </a:rPr>
              <a:t>Επ</a:t>
            </a:r>
            <a:r>
              <a:rPr kumimoji="0" lang="el-GR" altLang="en-US" sz="1000" b="0" i="1" u="none" strike="noStrike" cap="none" normalizeH="0" baseline="0" dirty="0" smtClean="0">
                <a:ln>
                  <a:noFill/>
                </a:ln>
                <a:solidFill>
                  <a:srgbClr val="3E3E54"/>
                </a:solidFill>
                <a:effectLst/>
                <a:latin typeface="Cambria" panose="02040503050406030204" pitchFamily="18" charset="0"/>
              </a:rPr>
              <a:t>. Υγείας Π.Κ. και  συμμετοχή -συνεργασία της Θεατρικής Ομάδας του Π.Κ.- Σχολές Ηρακλείου</a:t>
            </a:r>
            <a:r>
              <a:rPr kumimoji="0" lang="el-GR" altLang="en-US" sz="1000" b="0" i="1" u="none" strike="noStrike" cap="none" normalizeH="0" baseline="0" dirty="0" smtClean="0">
                <a:ln>
                  <a:noFill/>
                </a:ln>
                <a:solidFill>
                  <a:srgbClr val="3E3E54"/>
                </a:solidFill>
                <a:effectLst/>
                <a:latin typeface="Garamond" panose="02020404030301010803"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3"/>
          <p:cNvSpPr txBox="1">
            <a:spLocks noChangeArrowheads="1" noChangeShapeType="1"/>
          </p:cNvSpPr>
          <p:nvPr/>
        </p:nvSpPr>
        <p:spPr bwMode="auto">
          <a:xfrm>
            <a:off x="0" y="177032"/>
            <a:ext cx="6645275" cy="227816"/>
          </a:xfrm>
          <a:prstGeom prst="rect">
            <a:avLst/>
          </a:prstGeom>
          <a:noFill/>
          <a:ln>
            <a:noFill/>
          </a:ln>
          <a:effectLst/>
          <a:extLst>
            <a:ext uri="{909E8E84-426E-40DD-AFC4-6F175D3DCCD1}">
              <a14:hiddenFill xmlns:a14="http://schemas.microsoft.com/office/drawing/2010/main">
                <a:solidFill>
                  <a:srgbClr val="C6C5CD"/>
                </a:solidFill>
              </a14:hiddenFill>
            </a:ext>
            <a:ext uri="{91240B29-F687-4F45-9708-019B960494DF}">
              <a14:hiddenLine xmlns:a14="http://schemas.microsoft.com/office/drawing/2010/main" w="0"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583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71035" y="435927"/>
            <a:ext cx="6310796" cy="8673274"/>
            <a:chOff x="110565656" y="106543050"/>
            <a:chExt cx="6709410" cy="8678216"/>
          </a:xfrm>
        </p:grpSpPr>
        <p:pic>
          <p:nvPicPr>
            <p:cNvPr id="3075" name="Picture 3" descr="afisa Stefanidis 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00491" y="108536256"/>
              <a:ext cx="1255249" cy="1735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6" name="Picture 4" descr="ÎÎµÎ½ ÏÏÎ¬ÏÏÎµÎ¹ Î´Î¹Î±Î¸Î­ÏÎ¹Î¼Î· ÏÎµÏÎ¹Î³ÏÎ±ÏÎ® Î³Î¹Î± ÏÎ· ÏÏÏÎ¿Î³ÏÎ±ÏÎ¯Î±."/>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40975" y="106543050"/>
              <a:ext cx="1214764" cy="1737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5"/>
            <p:cNvSpPr txBox="1">
              <a:spLocks noChangeArrowheads="1"/>
            </p:cNvSpPr>
            <p:nvPr/>
          </p:nvSpPr>
          <p:spPr bwMode="auto">
            <a:xfrm>
              <a:off x="112199775" y="106555650"/>
              <a:ext cx="496800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E3E54"/>
                  </a:solidFill>
                  <a:effectLst/>
                  <a:latin typeface="Cambria" panose="02040503050406030204" pitchFamily="18" charset="0"/>
                </a:rPr>
                <a:t>T</a:t>
              </a:r>
              <a:r>
                <a:rPr kumimoji="0" lang="el-GR" altLang="en-US" sz="1200" b="1" i="0" u="none" strike="noStrike" cap="none" normalizeH="0" baseline="0" dirty="0" err="1" smtClean="0">
                  <a:ln>
                    <a:noFill/>
                  </a:ln>
                  <a:solidFill>
                    <a:srgbClr val="3E3E54"/>
                  </a:solidFill>
                  <a:effectLst/>
                  <a:latin typeface="Cambria" panose="02040503050406030204" pitchFamily="18" charset="0"/>
                </a:rPr>
                <a:t>ετάρτη</a:t>
              </a:r>
              <a:r>
                <a:rPr kumimoji="0" lang="el-GR" altLang="en-US" sz="1200" b="1" i="0" u="none" strike="noStrike" cap="none" normalizeH="0" baseline="0" dirty="0" smtClean="0">
                  <a:ln>
                    <a:noFill/>
                  </a:ln>
                  <a:solidFill>
                    <a:srgbClr val="3E3E54"/>
                  </a:solidFill>
                  <a:effectLst/>
                  <a:latin typeface="Cambria" panose="02040503050406030204" pitchFamily="18" charset="0"/>
                </a:rPr>
                <a:t> 28 Νοεμβρίου 2018</a:t>
              </a:r>
              <a:r>
                <a:rPr kumimoji="0" lang="el-GR" altLang="en-US" sz="1200" b="0" i="0" u="none" strike="noStrike" cap="none" normalizeH="0" baseline="0" dirty="0" smtClean="0">
                  <a:ln>
                    <a:noFill/>
                  </a:ln>
                  <a:solidFill>
                    <a:srgbClr val="3E3E54"/>
                  </a:solidFill>
                  <a:effectLst/>
                  <a:latin typeface="Cambria" panose="02040503050406030204" pitchFamily="18" charset="0"/>
                </a:rPr>
                <a:t/>
              </a:r>
              <a:br>
                <a:rPr kumimoji="0" lang="el-GR" altLang="en-US" sz="1200" b="0" i="0" u="none" strike="noStrike" cap="none" normalizeH="0" baseline="0" dirty="0" smtClean="0">
                  <a:ln>
                    <a:noFill/>
                  </a:ln>
                  <a:solidFill>
                    <a:srgbClr val="3E3E54"/>
                  </a:solidFill>
                  <a:effectLst/>
                  <a:latin typeface="Cambria" panose="02040503050406030204" pitchFamily="18" charset="0"/>
                </a:rPr>
              </a:br>
              <a:r>
                <a:rPr kumimoji="0" lang="el-GR" altLang="en-US" sz="1200" b="0" i="0" u="none" strike="noStrike" cap="none" normalizeH="0" baseline="0" dirty="0" smtClean="0">
                  <a:ln>
                    <a:noFill/>
                  </a:ln>
                  <a:solidFill>
                    <a:srgbClr val="3E3E54"/>
                  </a:solidFill>
                  <a:effectLst/>
                  <a:latin typeface="Cambria" panose="02040503050406030204" pitchFamily="18" charset="0"/>
                </a:rPr>
                <a:t> Δ</a:t>
              </a:r>
              <a:r>
                <a:rPr kumimoji="0" lang="en-US" altLang="en-US" sz="1200" b="0" i="0" u="none" strike="noStrike" cap="none" normalizeH="0" baseline="0" dirty="0" smtClean="0">
                  <a:ln>
                    <a:noFill/>
                  </a:ln>
                  <a:solidFill>
                    <a:srgbClr val="3E3E54"/>
                  </a:solidFill>
                  <a:effectLst/>
                  <a:latin typeface="Cambria" panose="02040503050406030204" pitchFamily="18" charset="0"/>
                </a:rPr>
                <a:t>ι</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άλεξη</a:t>
              </a:r>
              <a:r>
                <a:rPr kumimoji="0" lang="el-GR" altLang="en-US" sz="1200" b="0" i="0" u="none" strike="noStrike" cap="none" normalizeH="0" baseline="0" dirty="0" smtClean="0">
                  <a:ln>
                    <a:noFill/>
                  </a:ln>
                  <a:solidFill>
                    <a:srgbClr val="3E3E54"/>
                  </a:solidFill>
                  <a:effectLst/>
                  <a:latin typeface="Cambria" panose="02040503050406030204" pitchFamily="18" charset="0"/>
                </a:rPr>
                <a:t> με θέμα: </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rPr>
                <a:t>Μεταβυζαντινά </a:t>
              </a:r>
              <a:r>
                <a:rPr kumimoji="0" lang="el-GR" altLang="en-US" sz="1200" b="1" i="0" u="none" strike="noStrike" cap="none" normalizeH="0" baseline="0" dirty="0" err="1" smtClean="0">
                  <a:ln>
                    <a:noFill/>
                  </a:ln>
                  <a:solidFill>
                    <a:srgbClr val="3E3E54"/>
                  </a:solidFill>
                  <a:effectLst/>
                  <a:latin typeface="Cambria" panose="02040503050406030204" pitchFamily="18" charset="0"/>
                </a:rPr>
                <a:t>ιατροσοφικά</a:t>
              </a:r>
              <a:r>
                <a:rPr kumimoji="0" lang="el-GR" altLang="en-US" sz="1200" b="1" i="0" u="none" strike="noStrike" cap="none" normalizeH="0" baseline="0" dirty="0" smtClean="0">
                  <a:ln>
                    <a:noFill/>
                  </a:ln>
                  <a:solidFill>
                    <a:srgbClr val="3E3E54"/>
                  </a:solidFill>
                  <a:effectLst/>
                  <a:latin typeface="Cambria" panose="02040503050406030204" pitchFamily="18" charset="0"/>
                </a:rPr>
                <a:t> χειρόγραφα και φαρμακευτικά </a:t>
              </a:r>
              <a:r>
                <a:rPr kumimoji="0" lang="el-GR" altLang="en-US" sz="1200" b="1" i="0" u="none" strike="noStrike" cap="none" normalizeH="0" baseline="0" dirty="0" err="1" smtClean="0">
                  <a:ln>
                    <a:noFill/>
                  </a:ln>
                  <a:solidFill>
                    <a:srgbClr val="3E3E54"/>
                  </a:solidFill>
                  <a:effectLst/>
                  <a:latin typeface="Cambria" panose="02040503050406030204" pitchFamily="18" charset="0"/>
                </a:rPr>
                <a:t>βοτανολόγια</a:t>
              </a:r>
              <a:r>
                <a:rPr kumimoji="0" lang="el-GR" altLang="en-US" sz="1200" b="1" i="0" u="none" strike="noStrike" cap="none" normalizeH="0" baseline="0" dirty="0" smtClean="0">
                  <a:ln>
                    <a:noFill/>
                  </a:ln>
                  <a:solidFill>
                    <a:srgbClr val="3E3E54"/>
                  </a:solidFill>
                  <a:effectLst/>
                  <a:latin typeface="Cambria" panose="02040503050406030204" pitchFamily="18" charset="0"/>
                </a:rPr>
                <a:t>.– ένα </a:t>
              </a:r>
              <a:r>
                <a:rPr kumimoji="0" lang="el-GR" altLang="en-US" sz="1200" b="1" i="0" u="none" strike="noStrike" cap="none" normalizeH="0" baseline="0" dirty="0" err="1" smtClean="0">
                  <a:ln>
                    <a:noFill/>
                  </a:ln>
                  <a:solidFill>
                    <a:srgbClr val="3E3E54"/>
                  </a:solidFill>
                  <a:effectLst/>
                  <a:latin typeface="Cambria" panose="02040503050406030204" pitchFamily="18" charset="0"/>
                </a:rPr>
                <a:t>κρητικο</a:t>
              </a:r>
              <a:r>
                <a:rPr kumimoji="0" lang="el-GR" altLang="en-US" sz="1200" b="1" i="0" u="none" strike="noStrike" cap="none" normalizeH="0" baseline="0" dirty="0" smtClean="0">
                  <a:ln>
                    <a:noFill/>
                  </a:ln>
                  <a:solidFill>
                    <a:srgbClr val="3E3E54"/>
                  </a:solidFill>
                  <a:effectLst/>
                  <a:latin typeface="Cambria" panose="02040503050406030204" pitchFamily="18" charset="0"/>
                </a:rPr>
                <a:t>– ιταλικό φαρμακευτικό </a:t>
              </a:r>
              <a:r>
                <a:rPr kumimoji="0" lang="el-GR" altLang="en-US" sz="1200" b="1" i="0" u="none" strike="noStrike" cap="none" normalizeH="0" baseline="0" dirty="0" err="1" smtClean="0">
                  <a:ln>
                    <a:noFill/>
                  </a:ln>
                  <a:solidFill>
                    <a:srgbClr val="3E3E54"/>
                  </a:solidFill>
                  <a:effectLst/>
                  <a:latin typeface="Cambria" panose="02040503050406030204" pitchFamily="18" charset="0"/>
                </a:rPr>
                <a:t>βοτανολόγιο</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rPr>
                <a:t>Αγαμέμνων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Τσελίκας</a:t>
              </a:r>
              <a:r>
                <a:rPr kumimoji="0" lang="el-GR" altLang="en-US" sz="1200" b="0" i="0" u="none" strike="noStrike" cap="none" normalizeH="0" baseline="0" dirty="0" smtClean="0">
                  <a:ln>
                    <a:noFill/>
                  </a:ln>
                  <a:solidFill>
                    <a:srgbClr val="3E3E54"/>
                  </a:solidFill>
                  <a:effectLst/>
                  <a:latin typeface="Cambria" panose="02040503050406030204" pitchFamily="18" charset="0"/>
                </a:rPr>
                <a:t>, Προϊστάμενος του Ιστορικού και Παλαιογραφικού Αρχείου του Μορφωτικού Ιδρύματος της Εθνικής Τραπέζης Ελλάδος.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Σε συνεργασία με τη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Βικελαία</a:t>
              </a:r>
              <a:r>
                <a:rPr kumimoji="0" lang="el-GR" altLang="en-US" sz="1200" b="0" i="0" u="none" strike="noStrike" cap="none" normalizeH="0" baseline="0" dirty="0" smtClean="0">
                  <a:ln>
                    <a:noFill/>
                  </a:ln>
                  <a:solidFill>
                    <a:srgbClr val="3E3E54"/>
                  </a:solidFill>
                  <a:effectLst/>
                  <a:latin typeface="Cambria" panose="02040503050406030204" pitchFamily="18" charset="0"/>
                </a:rPr>
                <a:t> Δημοτική Βιβλιοθήκη.</a:t>
              </a:r>
              <a:br>
                <a:rPr kumimoji="0" lang="el-GR" altLang="en-US" sz="1200" b="0" i="0" u="none" strike="noStrike" cap="none" normalizeH="0" baseline="0" dirty="0" smtClean="0">
                  <a:ln>
                    <a:noFill/>
                  </a:ln>
                  <a:solidFill>
                    <a:srgbClr val="3E3E54"/>
                  </a:solidFill>
                  <a:effectLst/>
                  <a:latin typeface="Cambria" panose="02040503050406030204" pitchFamily="18" charset="0"/>
                </a:rPr>
              </a:br>
              <a:r>
                <a:rPr kumimoji="0" lang="el-GR" altLang="en-US" sz="1200" b="0" i="0" u="none" strike="noStrike" cap="none" normalizeH="0" baseline="0" dirty="0" smtClean="0">
                  <a:ln>
                    <a:noFill/>
                  </a:ln>
                  <a:solidFill>
                    <a:srgbClr val="3E3E54"/>
                  </a:solidFill>
                  <a:effectLst/>
                  <a:latin typeface="Cambria" panose="02040503050406030204" pitchFamily="18" charset="0"/>
                </a:rPr>
                <a:t/>
              </a:r>
              <a:br>
                <a:rPr kumimoji="0" lang="el-GR" altLang="en-US" sz="1200" b="0" i="0" u="none" strike="noStrike" cap="none" normalizeH="0" baseline="0" dirty="0" smtClean="0">
                  <a:ln>
                    <a:noFill/>
                  </a:ln>
                  <a:solidFill>
                    <a:srgbClr val="3E3E54"/>
                  </a:solidFill>
                  <a:effectLst/>
                  <a:latin typeface="Cambria" panose="02040503050406030204" pitchFamily="18"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6"/>
            <p:cNvSpPr txBox="1">
              <a:spLocks noChangeArrowheads="1"/>
            </p:cNvSpPr>
            <p:nvPr/>
          </p:nvSpPr>
          <p:spPr bwMode="auto">
            <a:xfrm>
              <a:off x="112127773" y="108749312"/>
              <a:ext cx="4968000" cy="116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Τετάρτη 12 Δεκεμβρίου 2018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E3E54"/>
                  </a:solidFill>
                  <a:effectLst/>
                  <a:latin typeface="Cambria" panose="02040503050406030204" pitchFamily="18" charset="0"/>
                </a:rPr>
                <a:t>E</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κδήλωση</a:t>
              </a:r>
              <a:r>
                <a:rPr kumimoji="0" lang="el-GR" altLang="en-US" sz="1200" b="0" i="0" u="none" strike="noStrike" cap="none" normalizeH="0" baseline="0" dirty="0" smtClean="0">
                  <a:ln>
                    <a:noFill/>
                  </a:ln>
                  <a:solidFill>
                    <a:srgbClr val="3E3E54"/>
                  </a:solidFill>
                  <a:effectLst/>
                  <a:latin typeface="Cambria" panose="02040503050406030204" pitchFamily="18" charset="0"/>
                </a:rPr>
                <a:t> αφιερωμένη στο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Ετος</a:t>
              </a:r>
              <a:r>
                <a:rPr kumimoji="0" lang="el-GR" altLang="en-US" sz="1200" b="0" i="0" u="none" strike="noStrike" cap="none" normalizeH="0" baseline="0" dirty="0" smtClean="0">
                  <a:ln>
                    <a:noFill/>
                  </a:ln>
                  <a:solidFill>
                    <a:srgbClr val="3E3E54"/>
                  </a:solidFill>
                  <a:effectLst/>
                  <a:latin typeface="Cambria" panose="02040503050406030204" pitchFamily="18" charset="0"/>
                </a:rPr>
                <a:t> Χαλεπά  με θέμα: </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rPr>
                <a:t>Ψυχική Νόσος και Τέχνη</a:t>
              </a:r>
              <a:r>
                <a:rPr kumimoji="0" lang="en-US" altLang="en-US" sz="1200" b="1" i="0" u="none" strike="noStrike" cap="none" normalizeH="0" baseline="0" dirty="0" smtClean="0">
                  <a:ln>
                    <a:noFill/>
                  </a:ln>
                  <a:solidFill>
                    <a:srgbClr val="3E3E54"/>
                  </a:solidFill>
                  <a:effectLst/>
                  <a:latin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rPr>
                <a:t>. Ομιλητής ο καθηγητής του ΕΚΠΑ, κ. Μ. Στεφανίδης. Εμπορικό Επιμελητήριο Ηρακλείου.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
              </a:r>
              <a:br>
                <a:rPr kumimoji="0" lang="el-GR" altLang="en-US" sz="1200" b="0" i="0" u="none" strike="noStrike" cap="none" normalizeH="0" baseline="0" dirty="0" smtClean="0">
                  <a:ln>
                    <a:noFill/>
                  </a:ln>
                  <a:solidFill>
                    <a:srgbClr val="3E3E54"/>
                  </a:solidFill>
                  <a:effectLst/>
                  <a:latin typeface="Cambria" panose="02040503050406030204" pitchFamily="18"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9" name="Picture 7" descr="ΑΦΊΣΑ 13 3 2019 A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565656" y="112980770"/>
              <a:ext cx="1365402" cy="1972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8"/>
            <p:cNvSpPr txBox="1">
              <a:spLocks noChangeArrowheads="1"/>
            </p:cNvSpPr>
            <p:nvPr/>
          </p:nvSpPr>
          <p:spPr bwMode="auto">
            <a:xfrm>
              <a:off x="112235776" y="111068629"/>
              <a:ext cx="4895999" cy="172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83C48"/>
                  </a:solidFill>
                  <a:effectLst/>
                  <a:latin typeface="Cambria" panose="02040503050406030204" pitchFamily="18" charset="0"/>
                </a:rPr>
                <a:t>Τετάρτη 13 Φεβρουαρίου 2019</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83C48"/>
                  </a:solidFill>
                  <a:effectLst/>
                  <a:latin typeface="Cambria" panose="02040503050406030204" pitchFamily="18" charset="0"/>
                </a:rPr>
                <a:t>Ημερίδα με θέμα: </a:t>
              </a:r>
              <a:r>
                <a:rPr kumimoji="0" lang="en-US" altLang="en-US" sz="1200" b="1" i="0" u="none" strike="noStrike" cap="none" normalizeH="0" baseline="0" dirty="0" smtClean="0">
                  <a:ln>
                    <a:noFill/>
                  </a:ln>
                  <a:solidFill>
                    <a:srgbClr val="383C48"/>
                  </a:solidFill>
                  <a:effectLst/>
                  <a:latin typeface="Cambria" panose="02040503050406030204" pitchFamily="18" charset="0"/>
                </a:rPr>
                <a:t>«</a:t>
              </a:r>
              <a:r>
                <a:rPr kumimoji="0" lang="el-GR" altLang="en-US" sz="1200" b="1" i="0" u="none" strike="noStrike" cap="none" normalizeH="0" baseline="0" dirty="0" smtClean="0">
                  <a:ln>
                    <a:noFill/>
                  </a:ln>
                  <a:solidFill>
                    <a:srgbClr val="383C48"/>
                  </a:solidFill>
                  <a:effectLst/>
                  <a:latin typeface="Cambria" panose="02040503050406030204" pitchFamily="18" charset="0"/>
                </a:rPr>
                <a:t>Αναδεικνύοντας την αρωματική </a:t>
              </a:r>
              <a:endParaRPr kumimoji="0" lang="en-US" altLang="en-US" sz="1200" b="1" i="0" u="none" strike="noStrike" cap="none" normalizeH="0" baseline="0" dirty="0" smtClean="0">
                <a:ln>
                  <a:noFill/>
                </a:ln>
                <a:solidFill>
                  <a:srgbClr val="383C48"/>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83C48"/>
                  </a:solidFill>
                  <a:effectLst/>
                  <a:latin typeface="Cambria" panose="02040503050406030204" pitchFamily="18" charset="0"/>
                </a:rPr>
                <a:t>και </a:t>
              </a:r>
              <a:r>
                <a:rPr kumimoji="0" lang="el-GR" altLang="en-US" sz="1200" b="1" i="0" u="none" strike="noStrike" cap="none" normalizeH="0" baseline="0" dirty="0" err="1" smtClean="0">
                  <a:ln>
                    <a:noFill/>
                  </a:ln>
                  <a:solidFill>
                    <a:srgbClr val="383C48"/>
                  </a:solidFill>
                  <a:effectLst/>
                  <a:latin typeface="Cambria" panose="02040503050406030204" pitchFamily="18" charset="0"/>
                </a:rPr>
                <a:t>κοσμητολογική</a:t>
              </a:r>
              <a:r>
                <a:rPr kumimoji="0" lang="el-GR" altLang="en-US" sz="1200" b="1" i="0" u="none" strike="noStrike" cap="none" normalizeH="0" baseline="0" dirty="0" smtClean="0">
                  <a:ln>
                    <a:noFill/>
                  </a:ln>
                  <a:solidFill>
                    <a:srgbClr val="383C48"/>
                  </a:solidFill>
                  <a:effectLst/>
                  <a:latin typeface="Cambria" panose="02040503050406030204" pitchFamily="18" charset="0"/>
                </a:rPr>
                <a:t> διάσταση των φαρμακευτικών φυτών:</a:t>
              </a:r>
              <a:endParaRPr kumimoji="0" lang="en-US" altLang="en-US" sz="1200" b="1" i="0" u="none" strike="noStrike" cap="none" normalizeH="0" baseline="0" dirty="0" smtClean="0">
                <a:ln>
                  <a:noFill/>
                </a:ln>
                <a:solidFill>
                  <a:srgbClr val="383C48"/>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83C48"/>
                  </a:solidFill>
                  <a:effectLst/>
                  <a:latin typeface="Cambria" panose="02040503050406030204" pitchFamily="18" charset="0"/>
                </a:rPr>
                <a:t>μια πορεία στον χρόνο</a:t>
              </a:r>
              <a:r>
                <a:rPr kumimoji="0" lang="en-US" altLang="en-US" sz="1200" b="1" i="0" u="none" strike="noStrike" cap="none" normalizeH="0" baseline="0" dirty="0" smtClean="0">
                  <a:ln>
                    <a:noFill/>
                  </a:ln>
                  <a:solidFill>
                    <a:srgbClr val="383C48"/>
                  </a:solidFill>
                  <a:effectLst/>
                  <a:latin typeface="Cambria" panose="02040503050406030204" pitchFamily="18" charset="0"/>
                </a:rPr>
                <a:t>»</a:t>
              </a:r>
              <a:endParaRPr kumimoji="0" lang="el-GR" altLang="en-US" sz="1200" b="1" i="0" u="none" strike="noStrike" cap="none" normalizeH="0" baseline="0" dirty="0" smtClean="0">
                <a:ln>
                  <a:noFill/>
                </a:ln>
                <a:solidFill>
                  <a:srgbClr val="383C48"/>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83C48"/>
                  </a:solidFill>
                  <a:effectLst/>
                  <a:latin typeface="Cambria" panose="02040503050406030204" pitchFamily="18" charset="0"/>
                </a:rPr>
                <a:t>Υπό την αιγίδα της Ιατρικής Σχολής και του Πανεπιστημίου Κρήτης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83C48"/>
                  </a:solidFill>
                  <a:effectLst/>
                  <a:latin typeface="Cambria" panose="02040503050406030204" pitchFamily="18" charset="0"/>
                </a:rPr>
                <a:t>Η ημερίδα πλαισιώθηκε από </a:t>
              </a:r>
              <a:r>
                <a:rPr kumimoji="0" lang="en-US" altLang="en-US" sz="1200" b="0" i="0" u="none" strike="noStrike" cap="none" normalizeH="0" baseline="0" dirty="0" smtClean="0">
                  <a:ln>
                    <a:noFill/>
                  </a:ln>
                  <a:solidFill>
                    <a:srgbClr val="383C48"/>
                  </a:solidFill>
                  <a:effectLst/>
                  <a:latin typeface="Cambria" panose="02040503050406030204" pitchFamily="18" charset="0"/>
                </a:rPr>
                <a:t>workshop </a:t>
              </a:r>
              <a:r>
                <a:rPr kumimoji="0" lang="el-GR" altLang="en-US" sz="1200" b="0" i="0" u="none" strike="noStrike" cap="none" normalizeH="0" baseline="0" dirty="0" smtClean="0">
                  <a:ln>
                    <a:noFill/>
                  </a:ln>
                  <a:solidFill>
                    <a:srgbClr val="383C48"/>
                  </a:solidFill>
                  <a:effectLst/>
                  <a:latin typeface="Cambria" panose="02040503050406030204" pitchFamily="18" charset="0"/>
                </a:rPr>
                <a:t>και επισκέψεις Σχολείων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81" name="Picture 9" descr="αφισα 13 2 2019 sm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40975" y="110834753"/>
              <a:ext cx="1094855" cy="1581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10"/>
            <p:cNvSpPr txBox="1">
              <a:spLocks noChangeArrowheads="1"/>
            </p:cNvSpPr>
            <p:nvPr/>
          </p:nvSpPr>
          <p:spPr bwMode="auto">
            <a:xfrm>
              <a:off x="112235776" y="112980770"/>
              <a:ext cx="5039290" cy="2240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 Τετάρτη Μαρτίου 2019</a:t>
              </a:r>
              <a:endParaRPr kumimoji="0" lang="en-US" altLang="en-US" sz="1200" b="1" i="0" u="none" strike="noStrike" cap="none" normalizeH="0" baseline="0" dirty="0" smtClean="0">
                <a:ln>
                  <a:noFill/>
                </a:ln>
                <a:solidFill>
                  <a:srgbClr val="3E3E54"/>
                </a:solidFill>
                <a:effectLst/>
                <a:latin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l-GR" altLang="en-US" sz="1200" b="1" dirty="0" smtClean="0">
                  <a:solidFill>
                    <a:srgbClr val="3E3E54"/>
                  </a:solidFill>
                  <a:latin typeface="Cambria" panose="02040503050406030204" pitchFamily="18" charset="0"/>
                </a:rPr>
                <a:t>9.00 </a:t>
              </a:r>
              <a:r>
                <a:rPr lang="el-GR" altLang="en-US" sz="1200" b="1" dirty="0" err="1" smtClean="0">
                  <a:solidFill>
                    <a:srgbClr val="3E3E54"/>
                  </a:solidFill>
                  <a:latin typeface="Cambria" panose="02040503050406030204" pitchFamily="18" charset="0"/>
                </a:rPr>
                <a:t>π.μ</a:t>
              </a:r>
              <a:r>
                <a:rPr lang="el-GR" altLang="en-US" sz="1200" b="1" dirty="0" smtClean="0">
                  <a:solidFill>
                    <a:srgbClr val="3E3E54"/>
                  </a:solidFill>
                  <a:latin typeface="Cambria" panose="02040503050406030204" pitchFamily="18" charset="0"/>
                </a:rPr>
                <a:t> έως 13.30 </a:t>
              </a:r>
              <a:r>
                <a:rPr lang="el-GR" altLang="en-US" sz="1200" b="1" dirty="0" err="1" smtClean="0">
                  <a:solidFill>
                    <a:srgbClr val="3E3E54"/>
                  </a:solidFill>
                  <a:latin typeface="Cambria" panose="02040503050406030204" pitchFamily="18" charset="0"/>
                </a:rPr>
                <a:t>μ.μ</a:t>
              </a:r>
              <a:endParaRPr kumimoji="0" lang="el-GR" altLang="en-US" sz="1200" b="1" i="0" u="none" strike="noStrike" cap="none" normalizeH="0" baseline="0" dirty="0" smtClean="0">
                <a:ln>
                  <a:noFill/>
                </a:ln>
                <a:solidFill>
                  <a:srgbClr val="3E3E54"/>
                </a:solidFill>
                <a:effectLst/>
                <a:latin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Η ημερίδα διοργανώθηκε από το Μουσείο Ιατρικής Κρήτης, την Περιφέρεια Κρήτης και την Ελληνική Εταιρία για τις </a:t>
              </a:r>
              <a:r>
                <a:rPr kumimoji="0" lang="el-GR" altLang="en-US" sz="1200" b="0" i="0" u="none" strike="noStrike" cap="none" normalizeH="0" baseline="0" dirty="0" err="1" smtClean="0">
                  <a:ln>
                    <a:noFill/>
                  </a:ln>
                  <a:solidFill>
                    <a:srgbClr val="3E3E54"/>
                  </a:solidFill>
                  <a:effectLst/>
                  <a:latin typeface="Cambria" panose="02040503050406030204" pitchFamily="18" charset="0"/>
                </a:rPr>
                <a:t>Νευροεπιστήμες</a:t>
              </a:r>
              <a:r>
                <a:rPr kumimoji="0" lang="el-GR" altLang="en-US" sz="1200" b="0" i="0" u="none" strike="noStrike" cap="none" normalizeH="0" baseline="0" dirty="0" smtClean="0">
                  <a:ln>
                    <a:noFill/>
                  </a:ln>
                  <a:solidFill>
                    <a:srgbClr val="3E3E54"/>
                  </a:solidFill>
                  <a:effectLst/>
                  <a:latin typeface="Cambria" panose="02040503050406030204" pitchFamily="18" charset="0"/>
                </a:rPr>
                <a:t> και εντάχθηκε  στις δράσεις της Διεθνούς Εβδομάδας Ενημέρωσης για τον Εγκέφαλο.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Η εκδήλωση ετέθη υπό την αιγίδα του Πανεπιστημίου Κρήτης και της Ιατρικής Σχολής.</a:t>
              </a:r>
              <a:r>
                <a:rPr kumimoji="0" lang="el-GR" altLang="en-US" sz="1200" b="0" i="0" u="none" strike="noStrike" cap="none" normalizeH="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rPr>
                <a:t>Στο πλαίσιο της ημερίδας οργανώθηκαν βιωματικές δράσεις με θέμα </a:t>
              </a:r>
              <a:r>
                <a:rPr lang="el-GR" altLang="en-US" sz="1200" dirty="0">
                  <a:solidFill>
                    <a:srgbClr val="3E3E54"/>
                  </a:solidFill>
                  <a:latin typeface="Cambria" panose="02040503050406030204" pitchFamily="18" charset="0"/>
                </a:rPr>
                <a:t>τον Ε</a:t>
              </a:r>
              <a:r>
                <a:rPr kumimoji="0" lang="el-GR" altLang="en-US" sz="1200" b="0" i="0" u="none" strike="noStrike" cap="none" normalizeH="0" baseline="0" dirty="0" smtClean="0">
                  <a:ln>
                    <a:noFill/>
                  </a:ln>
                  <a:solidFill>
                    <a:srgbClr val="3E3E54"/>
                  </a:solidFill>
                  <a:effectLst/>
                  <a:latin typeface="Cambria" panose="02040503050406030204" pitchFamily="18" charset="0"/>
                </a:rPr>
                <a:t>γκέφαλο, ξεναγήσεις στο Μουσείο και την Ιατρική Σχολή  με κοινό μαθητές Γυμνασίων και Λυκείων της πόλης.  Υποστήριξη:</a:t>
              </a:r>
              <a:r>
                <a:rPr kumimoji="0" lang="el-GR" altLang="en-US" sz="1200" b="0" i="0" u="none" strike="noStrike" cap="none" normalizeH="0" dirty="0" smtClean="0">
                  <a:ln>
                    <a:noFill/>
                  </a:ln>
                  <a:solidFill>
                    <a:srgbClr val="3E3E54"/>
                  </a:solidFill>
                  <a:effectLst/>
                  <a:latin typeface="Cambria" panose="02040503050406030204" pitchFamily="18" charset="0"/>
                </a:rPr>
                <a:t> ΜΣΕΥΠΚ</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2" name="TextBox 11"/>
          <p:cNvSpPr txBox="1"/>
          <p:nvPr/>
        </p:nvSpPr>
        <p:spPr>
          <a:xfrm>
            <a:off x="0" y="4026093"/>
            <a:ext cx="6857999" cy="461665"/>
          </a:xfrm>
          <a:prstGeom prst="rect">
            <a:avLst/>
          </a:prstGeom>
          <a:solidFill>
            <a:schemeClr val="bg1">
              <a:lumMod val="95000"/>
            </a:schemeClr>
          </a:solidFill>
        </p:spPr>
        <p:txBody>
          <a:bodyPr wrap="square" rtlCol="0">
            <a:spAutoFit/>
          </a:bodyPr>
          <a:lstStyle/>
          <a:p>
            <a:pPr algn="ctr"/>
            <a:r>
              <a:rPr lang="el-GR" sz="2400" i="1" dirty="0" smtClean="0">
                <a:solidFill>
                  <a:schemeClr val="accent5">
                    <a:lumMod val="50000"/>
                  </a:schemeClr>
                </a:solidFill>
                <a:latin typeface="Comic Sans MS" panose="030F0702030302020204" pitchFamily="66" charset="0"/>
              </a:rPr>
              <a:t>2019</a:t>
            </a:r>
            <a:endParaRPr lang="en-US" sz="2400" i="1" dirty="0">
              <a:solidFill>
                <a:schemeClr val="accent5">
                  <a:lumMod val="50000"/>
                </a:schemeClr>
              </a:solidFill>
              <a:latin typeface="Comic Sans MS" panose="030F0702030302020204" pitchFamily="66" charset="0"/>
            </a:endParaRPr>
          </a:p>
        </p:txBody>
      </p:sp>
    </p:spTree>
    <p:extLst>
      <p:ext uri="{BB962C8B-B14F-4D97-AF65-F5344CB8AC3E}">
        <p14:creationId xmlns:p14="http://schemas.microsoft.com/office/powerpoint/2010/main" val="334319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Δεν υπάρχει διαθέσιμη περιγραφή για τη φωτογραφί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59" y="5432738"/>
            <a:ext cx="1426223" cy="20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75521964_2663954796994140_2057330922952327168_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009" y="280008"/>
            <a:ext cx="1554960" cy="23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Η εικόνα ίσως περιέχει: 2 άτομα, κείμενο"/>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008" y="3297069"/>
            <a:ext cx="1426223" cy="1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 Box 6"/>
          <p:cNvSpPr txBox="1">
            <a:spLocks noChangeArrowheads="1"/>
          </p:cNvSpPr>
          <p:nvPr/>
        </p:nvSpPr>
        <p:spPr bwMode="auto">
          <a:xfrm>
            <a:off x="1841326" y="411163"/>
            <a:ext cx="4806609" cy="2290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400" b="0" i="0" u="none" strike="noStrike" cap="none" normalizeH="0" baseline="0" dirty="0" smtClean="0">
              <a:ln>
                <a:noFill/>
              </a:ln>
              <a:solidFill>
                <a:srgbClr val="3E3E54"/>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Τετάρτη 4 Δεκεμβρίου 2019</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Διάλεξη με θέμα: </a:t>
            </a:r>
            <a:r>
              <a:rPr kumimoji="0" lang="en-US"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Ο Τρόπος ζωής των φυτών και τι μπορεί να μας διδάξει</a:t>
            </a:r>
            <a:r>
              <a:rPr kumimoji="0" lang="en-US"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a:t>
            </a:r>
            <a:endPar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Γιάννης Μανέτας,</a:t>
            </a:r>
            <a:r>
              <a:rPr kumimoji="0" lang="el-GR" altLang="en-US" sz="1200" i="0" u="none" strike="noStrike" cap="none" normalizeH="0" dirty="0" smtClean="0">
                <a:ln>
                  <a:noFill/>
                </a:ln>
                <a:solidFill>
                  <a:srgbClr val="3E3E54"/>
                </a:solidFill>
                <a:effectLst/>
                <a:latin typeface="Cambria" panose="02040503050406030204" pitchFamily="18" charset="0"/>
                <a:ea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Ομότιμος Καθηγητής Πανεπιστημίου Πατρών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Η διάλεξη εντάχθηκε στο πρόγραμμα του σεμιναρίου για τα Φαρμακευτικά Φυτά αλλά ήταν ελεύθερη για το ευρύ κοινό.</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Χορηγ</a:t>
            </a:r>
            <a:r>
              <a:rPr lang="el-GR" altLang="en-US" sz="1200" dirty="0" smtClean="0">
                <a:solidFill>
                  <a:srgbClr val="3E3E54"/>
                </a:solidFill>
                <a:latin typeface="Cambria" panose="02040503050406030204" pitchFamily="18" charset="0"/>
                <a:ea typeface="Cambria" panose="02040503050406030204" pitchFamily="18" charset="0"/>
              </a:rPr>
              <a:t>ία</a:t>
            </a: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 Σεμινάριο για τα Φαρμακευτικά φυτά</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 </a:t>
            </a:r>
            <a:r>
              <a:rPr kumimoji="0" lang="en-US"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Y</a:t>
            </a:r>
            <a:r>
              <a:rPr kumimoji="0" lang="el-GR" altLang="en-US" sz="1200" b="0" i="0" u="none" strike="noStrike" cap="none" normalizeH="0" baseline="0" dirty="0" err="1" smtClean="0">
                <a:ln>
                  <a:noFill/>
                </a:ln>
                <a:solidFill>
                  <a:srgbClr val="3E3E54"/>
                </a:solidFill>
                <a:effectLst/>
                <a:latin typeface="Cambria" panose="02040503050406030204" pitchFamily="18" charset="0"/>
                <a:ea typeface="Cambria" panose="02040503050406030204" pitchFamily="18" charset="0"/>
              </a:rPr>
              <a:t>ποστήριξη</a:t>
            </a: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a:t>
            </a:r>
            <a:r>
              <a:rPr kumimoji="0" lang="el-GR" altLang="en-US" sz="1200" b="0" i="0" u="none" strike="noStrike" cap="none" normalizeH="0" dirty="0" smtClean="0">
                <a:ln>
                  <a:noFill/>
                </a:ln>
                <a:solidFill>
                  <a:srgbClr val="3E3E54"/>
                </a:solidFill>
                <a:effectLst/>
                <a:latin typeface="Cambria" panose="02040503050406030204" pitchFamily="18" charset="0"/>
                <a:ea typeface="Cambria" panose="02040503050406030204" pitchFamily="18" charset="0"/>
              </a:rPr>
              <a:t> Μορφωτικός Σύλλογος ΕΥΠΚ</a:t>
            </a:r>
            <a:endParaRPr kumimoji="0" lang="en-US"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και Επιμελητήριο Ηρακλείου</a:t>
            </a:r>
          </a:p>
        </p:txBody>
      </p:sp>
      <p:sp>
        <p:nvSpPr>
          <p:cNvPr id="5" name="Text Box 7"/>
          <p:cNvSpPr txBox="1">
            <a:spLocks noChangeArrowheads="1"/>
          </p:cNvSpPr>
          <p:nvPr/>
        </p:nvSpPr>
        <p:spPr bwMode="auto">
          <a:xfrm>
            <a:off x="1841326" y="3539729"/>
            <a:ext cx="4595569" cy="191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Σάββατο 1 Φεβρουαρίου 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Διάλεξη με </a:t>
            </a:r>
            <a:r>
              <a:rPr lang="el-GR" altLang="en-US" sz="1200" dirty="0" smtClean="0">
                <a:solidFill>
                  <a:srgbClr val="3E3E54"/>
                </a:solidFill>
                <a:latin typeface="Cambria" panose="02040503050406030204" pitchFamily="18" charset="0"/>
                <a:ea typeface="Cambria" panose="02040503050406030204" pitchFamily="18" charset="0"/>
              </a:rPr>
              <a:t>θέμα:</a:t>
            </a:r>
          </a:p>
          <a:p>
            <a:pPr defTabSz="914400" eaLnBrk="0" fontAlgn="base" hangingPunct="0">
              <a:spcBef>
                <a:spcPct val="0"/>
              </a:spcBef>
              <a:spcAft>
                <a:spcPct val="0"/>
              </a:spcAft>
            </a:pPr>
            <a:r>
              <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«Μάτια και καρδιά στον </a:t>
            </a:r>
            <a:r>
              <a:rPr kumimoji="0" lang="el-GR" altLang="en-US" sz="1200" b="1" i="0" u="none" strike="noStrike" cap="none" normalizeH="0" baseline="0" dirty="0" err="1" smtClean="0">
                <a:ln>
                  <a:noFill/>
                </a:ln>
                <a:solidFill>
                  <a:srgbClr val="3E3E54"/>
                </a:solidFill>
                <a:effectLst/>
                <a:latin typeface="Cambria" panose="02040503050406030204" pitchFamily="18" charset="0"/>
                <a:ea typeface="Cambria" panose="02040503050406030204" pitchFamily="18" charset="0"/>
              </a:rPr>
              <a:t>Ερωτόκριτο</a:t>
            </a:r>
            <a:r>
              <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 </a:t>
            </a:r>
            <a:r>
              <a:rPr lang="el-GR" altLang="en-US" sz="1200" b="1" dirty="0" smtClean="0">
                <a:solidFill>
                  <a:srgbClr val="3E3E54"/>
                </a:solidFill>
                <a:latin typeface="Cambria" panose="02040503050406030204" pitchFamily="18" charset="0"/>
                <a:ea typeface="Cambria" panose="02040503050406030204" pitchFamily="18" charset="0"/>
              </a:rPr>
              <a:t>Αντίθεση </a:t>
            </a:r>
            <a:r>
              <a:rPr lang="el-GR" altLang="en-US" sz="1200" b="1" dirty="0">
                <a:solidFill>
                  <a:srgbClr val="3E3E54"/>
                </a:solidFill>
                <a:latin typeface="Cambria" panose="02040503050406030204" pitchFamily="18" charset="0"/>
                <a:ea typeface="Cambria" panose="02040503050406030204" pitchFamily="18" charset="0"/>
              </a:rPr>
              <a:t>και </a:t>
            </a:r>
            <a:r>
              <a:rPr lang="el-GR" altLang="en-US" sz="1200" b="1" dirty="0" smtClean="0">
                <a:solidFill>
                  <a:srgbClr val="3E3E54"/>
                </a:solidFill>
                <a:latin typeface="Cambria" panose="02040503050406030204" pitchFamily="18" charset="0"/>
                <a:ea typeface="Cambria" panose="02040503050406030204" pitchFamily="18" charset="0"/>
              </a:rPr>
              <a:t>συμπόρευση»</a:t>
            </a:r>
          </a:p>
          <a:p>
            <a:pPr defTabSz="914400" eaLnBrk="0" fontAlgn="base" hangingPunct="0">
              <a:spcBef>
                <a:spcPct val="0"/>
              </a:spcBef>
              <a:spcAft>
                <a:spcPct val="0"/>
              </a:spcAf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Τασούλα </a:t>
            </a:r>
            <a:r>
              <a:rPr kumimoji="0" lang="el-GR" altLang="en-US" sz="1200" b="0" i="0" u="none" strike="noStrike" cap="none" normalizeH="0" baseline="0" dirty="0" err="1" smtClean="0">
                <a:ln>
                  <a:noFill/>
                </a:ln>
                <a:solidFill>
                  <a:srgbClr val="3E3E54"/>
                </a:solidFill>
                <a:effectLst/>
                <a:latin typeface="Cambria" panose="02040503050406030204" pitchFamily="18" charset="0"/>
                <a:ea typeface="Cambria" panose="02040503050406030204" pitchFamily="18" charset="0"/>
              </a:rPr>
              <a:t>Μαρκομιχελάκη</a:t>
            </a:r>
            <a:r>
              <a:rPr lang="el-GR" altLang="en-US" sz="1200" dirty="0" smtClean="0">
                <a:solidFill>
                  <a:srgbClr val="3E3E54"/>
                </a:solidFill>
                <a:latin typeface="Cambria" panose="02040503050406030204" pitchFamily="18" charset="0"/>
                <a:ea typeface="Cambria" panose="02040503050406030204" pitchFamily="18" charset="0"/>
              </a:rPr>
              <a:t>, </a:t>
            </a:r>
            <a:r>
              <a:rPr kumimoji="0" lang="el-GR" altLang="en-US" sz="1200" b="0" i="0" u="none" strike="noStrike" cap="none" normalizeH="0" baseline="0" dirty="0" err="1" smtClean="0">
                <a:ln>
                  <a:noFill/>
                </a:ln>
                <a:solidFill>
                  <a:srgbClr val="3E3E54"/>
                </a:solidFill>
                <a:effectLst/>
                <a:latin typeface="Cambria" panose="02040503050406030204" pitchFamily="18" charset="0"/>
                <a:ea typeface="Cambria" panose="02040503050406030204" pitchFamily="18" charset="0"/>
              </a:rPr>
              <a:t>Επ</a:t>
            </a: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 Καθηγήτρια ΑΠΘ</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Υποστήριξη και χορηγία: Μορφωτικός Σύλλογος ΕΥΠΚ</a:t>
            </a:r>
            <a:endParaRPr kumimoji="0" lang="en-US" alt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p:txBody>
      </p:sp>
      <p:sp>
        <p:nvSpPr>
          <p:cNvPr id="6" name="Text Box 8"/>
          <p:cNvSpPr txBox="1">
            <a:spLocks noChangeArrowheads="1"/>
          </p:cNvSpPr>
          <p:nvPr/>
        </p:nvSpPr>
        <p:spPr bwMode="auto">
          <a:xfrm>
            <a:off x="1841325" y="5805035"/>
            <a:ext cx="4917821" cy="1529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lang="el-GR" altLang="en-US" sz="1200" b="1" dirty="0">
                <a:solidFill>
                  <a:srgbClr val="3E3E54"/>
                </a:solidFill>
                <a:latin typeface="Cambria" panose="02040503050406030204" pitchFamily="18" charset="0"/>
                <a:ea typeface="Cambria" panose="02040503050406030204" pitchFamily="18" charset="0"/>
              </a:rPr>
              <a:t>Τετάρτη 5 Φεβρουαρίου 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Ημερίδα με θέμα:</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a:t>
            </a:r>
            <a:r>
              <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Αναδεικνύοντας την αρωματική διάσταση των φαρμακευτικών– αρωματικών φυτών: στην ιατρική, στην τέχνη και στην κοινωνία</a:t>
            </a:r>
            <a:r>
              <a:rPr kumimoji="0" lang="en-US"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a:t>
            </a:r>
            <a:endParaRPr kumimoji="0" lang="el-GR" altLang="en-US" sz="1200" b="1"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rPr>
              <a:t>Χορηγία: ΚΟΡΡΕΣ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n-US" sz="1200" dirty="0" smtClean="0">
                <a:solidFill>
                  <a:srgbClr val="3E3E54"/>
                </a:solidFill>
                <a:latin typeface="Cambria" panose="02040503050406030204" pitchFamily="18" charset="0"/>
                <a:ea typeface="Cambria" panose="02040503050406030204" pitchFamily="18" charset="0"/>
              </a:rPr>
              <a:t>Υποστήριξη: Μορφωτικός Σύλλογος ΕΥΠΚ</a:t>
            </a:r>
            <a:endPar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200" b="0" i="0" u="none" strike="noStrike" cap="none" normalizeH="0" baseline="0" dirty="0" smtClean="0">
              <a:ln>
                <a:noFill/>
              </a:ln>
              <a:solidFill>
                <a:srgbClr val="3E3E54"/>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p:txBody>
      </p:sp>
      <p:sp>
        <p:nvSpPr>
          <p:cNvPr id="13" name="TextBox 12"/>
          <p:cNvSpPr txBox="1"/>
          <p:nvPr/>
        </p:nvSpPr>
        <p:spPr>
          <a:xfrm>
            <a:off x="0" y="2728871"/>
            <a:ext cx="6858000" cy="461665"/>
          </a:xfrm>
          <a:prstGeom prst="rect">
            <a:avLst/>
          </a:prstGeom>
          <a:solidFill>
            <a:schemeClr val="bg1">
              <a:lumMod val="95000"/>
            </a:schemeClr>
          </a:solidFill>
        </p:spPr>
        <p:txBody>
          <a:bodyPr wrap="square" rtlCol="0">
            <a:spAutoFit/>
          </a:bodyPr>
          <a:lstStyle/>
          <a:p>
            <a:pPr algn="ctr"/>
            <a:r>
              <a:rPr lang="el-GR" sz="2400" i="1" dirty="0" smtClean="0">
                <a:solidFill>
                  <a:schemeClr val="accent5">
                    <a:lumMod val="50000"/>
                  </a:schemeClr>
                </a:solidFill>
                <a:latin typeface="Comic Sans MS" panose="030F0702030302020204" pitchFamily="66" charset="0"/>
              </a:rPr>
              <a:t>2020</a:t>
            </a:r>
            <a:endParaRPr lang="en-US" sz="2400" i="1" dirty="0">
              <a:solidFill>
                <a:schemeClr val="accent5">
                  <a:lumMod val="50000"/>
                </a:schemeClr>
              </a:solidFill>
              <a:latin typeface="Comic Sans MS" panose="030F0702030302020204" pitchFamily="66" charset="0"/>
            </a:endParaRPr>
          </a:p>
        </p:txBody>
      </p:sp>
      <p:pic>
        <p:nvPicPr>
          <p:cNvPr id="12" name="Picture 12" descr="Δεν υπάρχει διαθέσιμη περιγραφή για τη φωτογραφία."/>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008" y="7755992"/>
            <a:ext cx="1341342" cy="17347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841325" y="7967008"/>
            <a:ext cx="5785374" cy="1938992"/>
          </a:xfrm>
          <a:prstGeom prst="rect">
            <a:avLst/>
          </a:prstGeom>
          <a:noFill/>
        </p:spPr>
        <p:txBody>
          <a:bodyPr wrap="square" rtlCol="0">
            <a:spAutoFit/>
          </a:bodyPr>
          <a:lstStyle>
            <a:defPPr>
              <a:defRPr lang="en-US"/>
            </a:defPPr>
            <a:lvl1pPr>
              <a:defRPr sz="1200" b="1">
                <a:solidFill>
                  <a:schemeClr val="tx1">
                    <a:lumMod val="85000"/>
                    <a:lumOff val="15000"/>
                  </a:schemeClr>
                </a:solidFill>
              </a:defRPr>
            </a:lvl1pPr>
          </a:lstStyle>
          <a:p>
            <a:r>
              <a:rPr lang="en-US" dirty="0" err="1">
                <a:latin typeface="Cambria" panose="02040503050406030204" pitchFamily="18" charset="0"/>
                <a:ea typeface="Cambria" panose="02040503050406030204" pitchFamily="18" charset="0"/>
              </a:rPr>
              <a:t>Πέμ</a:t>
            </a:r>
            <a:r>
              <a:rPr lang="en-US" dirty="0">
                <a:latin typeface="Cambria" panose="02040503050406030204" pitchFamily="18" charset="0"/>
                <a:ea typeface="Cambria" panose="02040503050406030204" pitchFamily="18" charset="0"/>
              </a:rPr>
              <a:t>πτη 2 Μαίου 2019</a:t>
            </a:r>
          </a:p>
          <a:p>
            <a:r>
              <a:rPr lang="en-US" b="0" dirty="0" err="1">
                <a:latin typeface="Cambria" panose="02040503050406030204" pitchFamily="18" charset="0"/>
                <a:ea typeface="Cambria" panose="02040503050406030204" pitchFamily="18" charset="0"/>
              </a:rPr>
              <a:t>Διάλεξη</a:t>
            </a:r>
            <a:r>
              <a:rPr lang="en-US" b="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 Ια</a:t>
            </a:r>
            <a:r>
              <a:rPr lang="en-US" dirty="0" err="1">
                <a:latin typeface="Cambria" panose="02040503050406030204" pitchFamily="18" charset="0"/>
                <a:ea typeface="Cambria" panose="02040503050406030204" pitchFamily="18" charset="0"/>
              </a:rPr>
              <a:t>τρική</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Τεχνολογί</a:t>
            </a:r>
            <a:r>
              <a:rPr lang="en-US" dirty="0">
                <a:latin typeface="Cambria" panose="02040503050406030204" pitchFamily="18" charset="0"/>
                <a:ea typeface="Cambria" panose="02040503050406030204" pitchFamily="18" charset="0"/>
              </a:rPr>
              <a:t>α στην αρχαία Ελλάδα”</a:t>
            </a:r>
          </a:p>
          <a:p>
            <a:r>
              <a:rPr lang="en-US" b="0" dirty="0" err="1">
                <a:latin typeface="Cambria" panose="02040503050406030204" pitchFamily="18" charset="0"/>
                <a:ea typeface="Cambria" panose="02040503050406030204" pitchFamily="18" charset="0"/>
              </a:rPr>
              <a:t>Θεοδόσης</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Τάσσιος</a:t>
            </a:r>
            <a:r>
              <a:rPr lang="el-GR"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Ομότιμος</a:t>
            </a:r>
            <a:r>
              <a:rPr lang="en-US" b="0" dirty="0">
                <a:latin typeface="Cambria" panose="02040503050406030204" pitchFamily="18" charset="0"/>
                <a:ea typeface="Cambria" panose="02040503050406030204" pitchFamily="18" charset="0"/>
              </a:rPr>
              <a:t> κα</a:t>
            </a:r>
            <a:r>
              <a:rPr lang="en-US" b="0" dirty="0" err="1">
                <a:latin typeface="Cambria" panose="02040503050406030204" pitchFamily="18" charset="0"/>
                <a:ea typeface="Cambria" panose="02040503050406030204" pitchFamily="18" charset="0"/>
              </a:rPr>
              <a:t>θηγητής</a:t>
            </a:r>
            <a:r>
              <a:rPr lang="en-US" b="0" dirty="0">
                <a:latin typeface="Cambria" panose="02040503050406030204" pitchFamily="18" charset="0"/>
                <a:ea typeface="Cambria" panose="02040503050406030204" pitchFamily="18" charset="0"/>
              </a:rPr>
              <a:t> Ε.Μ.Π</a:t>
            </a:r>
          </a:p>
          <a:p>
            <a:r>
              <a:rPr lang="en-US" b="0" dirty="0" err="1" smtClean="0">
                <a:latin typeface="Cambria" panose="02040503050406030204" pitchFamily="18" charset="0"/>
                <a:ea typeface="Cambria" panose="02040503050406030204" pitchFamily="18" charset="0"/>
              </a:rPr>
              <a:t>Οργάνωση</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Σύλλογος</a:t>
            </a:r>
            <a:r>
              <a:rPr lang="en-US" b="0" dirty="0" smtClean="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Φίλων</a:t>
            </a:r>
            <a:r>
              <a:rPr lang="en-US" b="0" dirty="0">
                <a:latin typeface="Cambria" panose="02040503050406030204" pitchFamily="18" charset="0"/>
                <a:ea typeface="Cambria" panose="02040503050406030204" pitchFamily="18" charset="0"/>
              </a:rPr>
              <a:t> </a:t>
            </a:r>
            <a:r>
              <a:rPr lang="en-US" b="0" dirty="0" smtClean="0">
                <a:latin typeface="Cambria" panose="02040503050406030204" pitchFamily="18" charset="0"/>
                <a:ea typeface="Cambria" panose="02040503050406030204" pitchFamily="18" charset="0"/>
              </a:rPr>
              <a:t>Π.Κ,</a:t>
            </a:r>
            <a:r>
              <a:rPr lang="el-GR" b="0" dirty="0" smtClean="0">
                <a:latin typeface="Cambria" panose="02040503050406030204" pitchFamily="18" charset="0"/>
                <a:ea typeface="Cambria" panose="02040503050406030204" pitchFamily="18" charset="0"/>
              </a:rPr>
              <a:t> </a:t>
            </a:r>
            <a:r>
              <a:rPr lang="en-US" b="0" dirty="0" smtClean="0">
                <a:latin typeface="Cambria" panose="02040503050406030204" pitchFamily="18" charset="0"/>
                <a:ea typeface="Cambria" panose="02040503050406030204" pitchFamily="18" charset="0"/>
              </a:rPr>
              <a:t>Μ</a:t>
            </a:r>
            <a:r>
              <a:rPr lang="el-GR" b="0" dirty="0" smtClean="0">
                <a:latin typeface="Cambria" panose="02040503050406030204" pitchFamily="18" charset="0"/>
                <a:ea typeface="Cambria" panose="02040503050406030204" pitchFamily="18" charset="0"/>
              </a:rPr>
              <a:t>ο</a:t>
            </a:r>
            <a:r>
              <a:rPr lang="en-US" b="0" dirty="0" err="1" smtClean="0">
                <a:latin typeface="Cambria" panose="02040503050406030204" pitchFamily="18" charset="0"/>
                <a:ea typeface="Cambria" panose="02040503050406030204" pitchFamily="18" charset="0"/>
              </a:rPr>
              <a:t>υσείο</a:t>
            </a:r>
            <a:r>
              <a:rPr lang="en-US" b="0" dirty="0" smtClean="0">
                <a:latin typeface="Cambria" panose="02040503050406030204" pitchFamily="18" charset="0"/>
                <a:ea typeface="Cambria" panose="02040503050406030204" pitchFamily="18" charset="0"/>
              </a:rPr>
              <a:t> Ια</a:t>
            </a:r>
            <a:r>
              <a:rPr lang="en-US" b="0" dirty="0" err="1" smtClean="0">
                <a:latin typeface="Cambria" panose="02040503050406030204" pitchFamily="18" charset="0"/>
                <a:ea typeface="Cambria" panose="02040503050406030204" pitchFamily="18" charset="0"/>
              </a:rPr>
              <a:t>τρικής</a:t>
            </a:r>
            <a:endParaRPr lang="en-US" b="0" dirty="0" smtClean="0">
              <a:latin typeface="Cambria" panose="02040503050406030204" pitchFamily="18" charset="0"/>
              <a:ea typeface="Cambria" panose="02040503050406030204" pitchFamily="18" charset="0"/>
            </a:endParaRPr>
          </a:p>
          <a:p>
            <a:r>
              <a:rPr lang="en-US" b="0" dirty="0" err="1" smtClean="0">
                <a:latin typeface="Cambria" panose="02040503050406030204" pitchFamily="18" charset="0"/>
                <a:ea typeface="Cambria" panose="02040503050406030204" pitchFamily="18" charset="0"/>
              </a:rPr>
              <a:t>Μορφωτικός</a:t>
            </a:r>
            <a:r>
              <a:rPr lang="en-US" b="0" dirty="0" smtClean="0">
                <a:latin typeface="Cambria" panose="02040503050406030204" pitchFamily="18" charset="0"/>
                <a:ea typeface="Cambria" panose="02040503050406030204" pitchFamily="18" charset="0"/>
              </a:rPr>
              <a:t> </a:t>
            </a:r>
            <a:r>
              <a:rPr lang="en-US" b="0" dirty="0">
                <a:latin typeface="Cambria" panose="02040503050406030204" pitchFamily="18" charset="0"/>
                <a:ea typeface="Cambria" panose="02040503050406030204" pitchFamily="18" charset="0"/>
              </a:rPr>
              <a:t>Σύλλογος Π.Κ</a:t>
            </a:r>
          </a:p>
          <a:p>
            <a:r>
              <a:rPr lang="en-US" b="0" dirty="0" err="1">
                <a:latin typeface="Cambria" panose="02040503050406030204" pitchFamily="18" charset="0"/>
                <a:ea typeface="Cambria" panose="02040503050406030204" pitchFamily="18" charset="0"/>
              </a:rPr>
              <a:t>Χορηγί</a:t>
            </a:r>
            <a:r>
              <a:rPr lang="en-US" b="0" dirty="0">
                <a:latin typeface="Cambria" panose="02040503050406030204" pitchFamily="18" charset="0"/>
                <a:ea typeface="Cambria" panose="02040503050406030204" pitchFamily="18" charset="0"/>
              </a:rPr>
              <a:t>α: Α</a:t>
            </a:r>
            <a:r>
              <a:rPr lang="el-GR" b="0" dirty="0" err="1">
                <a:latin typeface="Cambria" panose="02040503050406030204" pitchFamily="18" charset="0"/>
                <a:ea typeface="Cambria" panose="02040503050406030204" pitchFamily="18" charset="0"/>
              </a:rPr>
              <a:t>egean</a:t>
            </a:r>
            <a:endParaRPr lang="en-US" b="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10976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Ορθογώνιο 20"/>
          <p:cNvSpPr/>
          <p:nvPr/>
        </p:nvSpPr>
        <p:spPr>
          <a:xfrm>
            <a:off x="3226447" y="4111972"/>
            <a:ext cx="3579042" cy="579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Μπορεί να είναι εικόνα ‎εξωτερικοί χώροι, μνημείο και ‎κείμενο που λέει &quot;‎Δίκτυο Συλλόγων Μεσσαράς Ημέρες Λεβήνα &lt;&lt;Υγεία- Πολιτισμός- Άνθρωπος- Φύση&gt;&gt; Με την υποστήριξη: Περιφέρεια Κρήτης Με τη συνεργασία: Λέντας Σάββατο 25 Σεπτεμβρίου 2021 έναρξη:18.00 έναρξη: μ.μ. EPUANTH NRN LENTEPITO OE S T συγχρηματοδότηση της Ελλάδας και της Ευρωπαϊκής Ένωσης ΕΣΠΑ 2014- 2020 مرعنطنه‎&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598" y="4019639"/>
            <a:ext cx="1611351" cy="25927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54649" y="4911708"/>
            <a:ext cx="4589051" cy="1015663"/>
          </a:xfrm>
          <a:prstGeom prst="rect">
            <a:avLst/>
          </a:prstGeom>
          <a:noFill/>
        </p:spPr>
        <p:txBody>
          <a:bodyPr wrap="square" rtlCol="0">
            <a:spAutoFit/>
          </a:bodyPr>
          <a:lstStyle/>
          <a:p>
            <a:r>
              <a:rPr lang="el-GR" sz="1200" b="1" dirty="0" smtClean="0">
                <a:latin typeface="Cambria" panose="02040503050406030204" pitchFamily="18" charset="0"/>
                <a:ea typeface="Cambria" panose="02040503050406030204" pitchFamily="18" charset="0"/>
              </a:rPr>
              <a:t>Σάββατο 25 Σεπτεμβρίου 2021</a:t>
            </a:r>
          </a:p>
          <a:p>
            <a:r>
              <a:rPr lang="el-GR" sz="1200" dirty="0" smtClean="0">
                <a:latin typeface="Cambria" panose="02040503050406030204" pitchFamily="18" charset="0"/>
                <a:ea typeface="Cambria" panose="02040503050406030204" pitchFamily="18" charset="0"/>
              </a:rPr>
              <a:t>Ημερίδα με θέμα:</a:t>
            </a:r>
          </a:p>
          <a:p>
            <a:r>
              <a:rPr lang="el-GR" sz="1200" b="1" dirty="0" smtClean="0">
                <a:latin typeface="Cambria" panose="02040503050406030204" pitchFamily="18" charset="0"/>
                <a:ea typeface="Cambria" panose="02040503050406030204" pitchFamily="18" charset="0"/>
              </a:rPr>
              <a:t>«</a:t>
            </a:r>
            <a:r>
              <a:rPr lang="en-US" sz="1200" b="1" dirty="0" smtClean="0">
                <a:latin typeface="Cambria" panose="02040503050406030204" pitchFamily="18" charset="0"/>
                <a:ea typeface="Cambria" panose="02040503050406030204" pitchFamily="18" charset="0"/>
              </a:rPr>
              <a:t>H</a:t>
            </a:r>
            <a:r>
              <a:rPr lang="el-GR" sz="1200" b="1" dirty="0" smtClean="0">
                <a:latin typeface="Cambria" panose="02040503050406030204" pitchFamily="18" charset="0"/>
                <a:ea typeface="Cambria" panose="02040503050406030204" pitchFamily="18" charset="0"/>
              </a:rPr>
              <a:t>μέρες </a:t>
            </a:r>
            <a:r>
              <a:rPr lang="el-GR" sz="1200" b="1" dirty="0" err="1" smtClean="0">
                <a:latin typeface="Cambria" panose="02040503050406030204" pitchFamily="18" charset="0"/>
                <a:ea typeface="Cambria" panose="02040503050406030204" pitchFamily="18" charset="0"/>
              </a:rPr>
              <a:t>Λεβήνα</a:t>
            </a:r>
            <a:r>
              <a:rPr lang="el-GR" sz="1200" b="1" dirty="0" smtClean="0">
                <a:latin typeface="Cambria" panose="02040503050406030204" pitchFamily="18" charset="0"/>
                <a:ea typeface="Cambria" panose="02040503050406030204" pitchFamily="18" charset="0"/>
              </a:rPr>
              <a:t>. Υγεία- Πολιτισμός- ΄</a:t>
            </a:r>
            <a:r>
              <a:rPr lang="el-GR" sz="1200" b="1" dirty="0" err="1" smtClean="0">
                <a:latin typeface="Cambria" panose="02040503050406030204" pitchFamily="18" charset="0"/>
                <a:ea typeface="Cambria" panose="02040503050406030204" pitchFamily="18" charset="0"/>
              </a:rPr>
              <a:t>Ανθρωπος</a:t>
            </a:r>
            <a:r>
              <a:rPr lang="el-GR" sz="1200" b="1" dirty="0" smtClean="0">
                <a:latin typeface="Cambria" panose="02040503050406030204" pitchFamily="18" charset="0"/>
                <a:ea typeface="Cambria" panose="02040503050406030204" pitchFamily="18" charset="0"/>
              </a:rPr>
              <a:t>- Φύση»</a:t>
            </a:r>
          </a:p>
          <a:p>
            <a:r>
              <a:rPr lang="el-GR" sz="1200" dirty="0" smtClean="0">
                <a:latin typeface="Cambria" panose="02040503050406030204" pitchFamily="18" charset="0"/>
                <a:ea typeface="Cambria" panose="02040503050406030204" pitchFamily="18" charset="0"/>
              </a:rPr>
              <a:t>Ώρα 18.00 </a:t>
            </a:r>
            <a:r>
              <a:rPr lang="el-GR" sz="1200" dirty="0" err="1" smtClean="0">
                <a:latin typeface="Cambria" panose="02040503050406030204" pitchFamily="18" charset="0"/>
                <a:ea typeface="Cambria" panose="02040503050406030204" pitchFamily="18" charset="0"/>
              </a:rPr>
              <a:t>μ.μ</a:t>
            </a:r>
            <a:endParaRPr lang="en-US" sz="1200" dirty="0" smtClean="0">
              <a:latin typeface="Cambria" panose="02040503050406030204" pitchFamily="18" charset="0"/>
              <a:ea typeface="Cambria" panose="02040503050406030204" pitchFamily="18" charset="0"/>
            </a:endParaRPr>
          </a:p>
          <a:p>
            <a:endParaRPr lang="en-US" sz="1200" b="1" dirty="0">
              <a:latin typeface="Cambria" panose="02040503050406030204" pitchFamily="18" charset="0"/>
              <a:ea typeface="Cambria" panose="02040503050406030204" pitchFamily="18" charset="0"/>
            </a:endParaRPr>
          </a:p>
        </p:txBody>
      </p:sp>
      <p:sp>
        <p:nvSpPr>
          <p:cNvPr id="14" name="TextBox 13"/>
          <p:cNvSpPr txBox="1"/>
          <p:nvPr/>
        </p:nvSpPr>
        <p:spPr>
          <a:xfrm>
            <a:off x="0" y="2964962"/>
            <a:ext cx="6858000" cy="461665"/>
          </a:xfrm>
          <a:prstGeom prst="rect">
            <a:avLst/>
          </a:prstGeom>
          <a:solidFill>
            <a:schemeClr val="bg1">
              <a:lumMod val="95000"/>
            </a:schemeClr>
          </a:solidFill>
        </p:spPr>
        <p:txBody>
          <a:bodyPr wrap="square" rtlCol="0">
            <a:spAutoFit/>
          </a:bodyPr>
          <a:lstStyle/>
          <a:p>
            <a:pPr algn="ctr"/>
            <a:r>
              <a:rPr lang="el-GR" sz="2400" i="1" dirty="0" smtClean="0">
                <a:solidFill>
                  <a:schemeClr val="accent5">
                    <a:lumMod val="50000"/>
                  </a:schemeClr>
                </a:solidFill>
                <a:latin typeface="Comic Sans MS" panose="030F0702030302020204" pitchFamily="66" charset="0"/>
              </a:rPr>
              <a:t>2021</a:t>
            </a:r>
            <a:endParaRPr lang="en-US" sz="2400" i="1" dirty="0">
              <a:solidFill>
                <a:schemeClr val="accent5">
                  <a:lumMod val="50000"/>
                </a:schemeClr>
              </a:solidFill>
              <a:latin typeface="Comic Sans MS" panose="030F0702030302020204" pitchFamily="66" charset="0"/>
            </a:endParaRPr>
          </a:p>
        </p:txBody>
      </p:sp>
      <p:sp>
        <p:nvSpPr>
          <p:cNvPr id="16" name="Ορθογώνιο 15"/>
          <p:cNvSpPr/>
          <p:nvPr/>
        </p:nvSpPr>
        <p:spPr>
          <a:xfrm>
            <a:off x="3278958" y="3650307"/>
            <a:ext cx="300083" cy="369332"/>
          </a:xfrm>
          <a:prstGeom prst="rect">
            <a:avLst/>
          </a:prstGeom>
        </p:spPr>
        <p:txBody>
          <a:bodyPr wrap="none">
            <a:spAutoFit/>
          </a:bodyPr>
          <a:lstStyle/>
          <a:p>
            <a:pPr lvl="0" algn="ctr" defTabSz="914400" eaLnBrk="0" fontAlgn="base" hangingPunct="0">
              <a:spcBef>
                <a:spcPct val="0"/>
              </a:spcBef>
              <a:spcAft>
                <a:spcPct val="0"/>
              </a:spcAft>
            </a:pPr>
            <a:r>
              <a:rPr lang="el-GR" altLang="en-US" b="1" dirty="0" smtClean="0">
                <a:solidFill>
                  <a:schemeClr val="accent5">
                    <a:lumMod val="50000"/>
                  </a:schemeClr>
                </a:solidFill>
                <a:latin typeface="Garamond" panose="02020404030301010803" pitchFamily="18" charset="0"/>
              </a:rPr>
              <a:t>  </a:t>
            </a:r>
            <a:endParaRPr lang="en-US" altLang="en-US" b="1" dirty="0">
              <a:solidFill>
                <a:schemeClr val="accent5">
                  <a:lumMod val="50000"/>
                </a:schemeClr>
              </a:solidFill>
              <a:latin typeface="Arial" panose="020B0604020202020204" pitchFamily="34" charset="0"/>
            </a:endParaRPr>
          </a:p>
        </p:txBody>
      </p:sp>
      <p:pic>
        <p:nvPicPr>
          <p:cNvPr id="25" name="Picture 4" descr="https://rethnea.gr/wp-content/uploads/2020/10/%CE%B6%CE%B1%CE%BD%CE%B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8" y="601351"/>
            <a:ext cx="2734876" cy="1536368"/>
          </a:xfrm>
          <a:prstGeom prst="rect">
            <a:avLst/>
          </a:prstGeom>
          <a:noFill/>
          <a:extLst>
            <a:ext uri="{909E8E84-426E-40DD-AFC4-6F175D3DCCD1}">
              <a14:hiddenFill xmlns:a14="http://schemas.microsoft.com/office/drawing/2010/main">
                <a:solidFill>
                  <a:srgbClr val="FFFFFF"/>
                </a:solidFill>
              </a14:hiddenFill>
            </a:ext>
          </a:extLst>
        </p:spPr>
      </p:pic>
      <p:sp>
        <p:nvSpPr>
          <p:cNvPr id="26" name="Ορθογώνιο 25"/>
          <p:cNvSpPr/>
          <p:nvPr/>
        </p:nvSpPr>
        <p:spPr>
          <a:xfrm>
            <a:off x="3288236" y="601351"/>
            <a:ext cx="3455464" cy="1754326"/>
          </a:xfrm>
          <a:prstGeom prst="rect">
            <a:avLst/>
          </a:prstGeom>
        </p:spPr>
        <p:txBody>
          <a:bodyPr wrap="square">
            <a:spAutoFit/>
          </a:bodyPr>
          <a:lstStyle/>
          <a:p>
            <a:r>
              <a:rPr lang="el-GR" sz="1200" b="1" dirty="0">
                <a:solidFill>
                  <a:srgbClr val="191919"/>
                </a:solidFill>
                <a:latin typeface="Cambria" panose="02040503050406030204" pitchFamily="18" charset="0"/>
                <a:ea typeface="Cambria" panose="02040503050406030204" pitchFamily="18" charset="0"/>
              </a:rPr>
              <a:t>21 Οκτωβρίου 2020 </a:t>
            </a:r>
            <a:endParaRPr lang="en-US" sz="1200" b="1" dirty="0" smtClean="0">
              <a:solidFill>
                <a:srgbClr val="191919"/>
              </a:solidFill>
              <a:latin typeface="Cambria" panose="02040503050406030204" pitchFamily="18" charset="0"/>
              <a:ea typeface="Cambria" panose="02040503050406030204" pitchFamily="18" charset="0"/>
            </a:endParaRPr>
          </a:p>
          <a:p>
            <a:r>
              <a:rPr lang="el-GR" sz="1200" dirty="0" smtClean="0">
                <a:solidFill>
                  <a:srgbClr val="191919"/>
                </a:solidFill>
                <a:latin typeface="Cambria" panose="02040503050406030204" pitchFamily="18" charset="0"/>
                <a:ea typeface="Cambria" panose="02040503050406030204" pitchFamily="18" charset="0"/>
              </a:rPr>
              <a:t>Επιστημονική </a:t>
            </a:r>
            <a:r>
              <a:rPr lang="el-GR" sz="1200" dirty="0">
                <a:solidFill>
                  <a:srgbClr val="191919"/>
                </a:solidFill>
                <a:latin typeface="Cambria" panose="02040503050406030204" pitchFamily="18" charset="0"/>
                <a:ea typeface="Cambria" panose="02040503050406030204" pitchFamily="18" charset="0"/>
              </a:rPr>
              <a:t>εκδήλωση με θέμα:</a:t>
            </a:r>
            <a:r>
              <a:rPr lang="el-GR" sz="1200" b="1" dirty="0">
                <a:solidFill>
                  <a:srgbClr val="191919"/>
                </a:solidFill>
                <a:latin typeface="Cambria" panose="02040503050406030204" pitchFamily="18" charset="0"/>
                <a:ea typeface="Cambria" panose="02040503050406030204" pitchFamily="18" charset="0"/>
              </a:rPr>
              <a:t> «</a:t>
            </a:r>
            <a:r>
              <a:rPr lang="el-GR" sz="1200" b="1" dirty="0" err="1">
                <a:solidFill>
                  <a:srgbClr val="191919"/>
                </a:solidFill>
                <a:latin typeface="Cambria" panose="02040503050406030204" pitchFamily="18" charset="0"/>
                <a:ea typeface="Cambria" panose="02040503050406030204" pitchFamily="18" charset="0"/>
              </a:rPr>
              <a:t>To</a:t>
            </a:r>
            <a:r>
              <a:rPr lang="el-GR" sz="1200" b="1" dirty="0">
                <a:solidFill>
                  <a:srgbClr val="191919"/>
                </a:solidFill>
                <a:latin typeface="Cambria" panose="02040503050406030204" pitchFamily="18" charset="0"/>
                <a:ea typeface="Cambria" panose="02040503050406030204" pitchFamily="18" charset="0"/>
              </a:rPr>
              <a:t> </a:t>
            </a:r>
            <a:r>
              <a:rPr lang="el-GR" sz="1200" b="1" dirty="0" err="1">
                <a:solidFill>
                  <a:srgbClr val="191919"/>
                </a:solidFill>
                <a:latin typeface="Cambria" panose="02040503050406030204" pitchFamily="18" charset="0"/>
                <a:ea typeface="Cambria" panose="02040503050406030204" pitchFamily="18" charset="0"/>
              </a:rPr>
              <a:t>mentoring</a:t>
            </a:r>
            <a:r>
              <a:rPr lang="el-GR" sz="1200" b="1" dirty="0">
                <a:solidFill>
                  <a:srgbClr val="191919"/>
                </a:solidFill>
                <a:latin typeface="Cambria" panose="02040503050406030204" pitchFamily="18" charset="0"/>
                <a:ea typeface="Cambria" panose="02040503050406030204" pitchFamily="18" charset="0"/>
              </a:rPr>
              <a:t> ως Ακαδημαϊκή Αξία» </a:t>
            </a:r>
            <a:r>
              <a:rPr lang="el-GR" sz="1200" dirty="0">
                <a:solidFill>
                  <a:srgbClr val="191919"/>
                </a:solidFill>
                <a:latin typeface="Cambria" panose="02040503050406030204" pitchFamily="18" charset="0"/>
                <a:ea typeface="Cambria" panose="02040503050406030204" pitchFamily="18" charset="0"/>
              </a:rPr>
              <a:t>πραγματοποιήθηκε στις 21 Οκτωβρίου 2020, ημέρα Τετάρτη και ώρα 12:00 στην Ιατρική Σχολή του Πανεπιστημίου Κρήτης με προσκεκλημένο ομιλητή τον Ομότιμο Καθηγητή Βιοχημείας της Ιατρικής Σχολής του Πανεπιστημίου Κρήτης και του Πανεπιστημίου Βοστώνης, κ.</a:t>
            </a:r>
            <a:r>
              <a:rPr lang="el-GR" sz="1200" b="1" dirty="0">
                <a:solidFill>
                  <a:srgbClr val="191919"/>
                </a:solidFill>
                <a:latin typeface="Cambria" panose="02040503050406030204" pitchFamily="18" charset="0"/>
                <a:ea typeface="Cambria" panose="02040503050406030204" pitchFamily="18" charset="0"/>
              </a:rPr>
              <a:t> Βασίλειο Ζαννή</a:t>
            </a:r>
            <a:r>
              <a:rPr lang="el-GR" sz="1200" dirty="0">
                <a:solidFill>
                  <a:srgbClr val="191919"/>
                </a:solidFill>
                <a:latin typeface="Cambria" panose="02040503050406030204" pitchFamily="18" charset="0"/>
                <a:ea typeface="Cambria" panose="02040503050406030204" pitchFamily="18" charset="0"/>
              </a:rPr>
              <a:t>.</a:t>
            </a:r>
            <a:endParaRPr lang="en-US" sz="1200" dirty="0">
              <a:latin typeface="Cambria" panose="02040503050406030204" pitchFamily="18" charset="0"/>
              <a:ea typeface="Cambria" panose="02040503050406030204" pitchFamily="18" charset="0"/>
            </a:endParaRPr>
          </a:p>
        </p:txBody>
      </p:sp>
      <p:sp>
        <p:nvSpPr>
          <p:cNvPr id="2" name="Ορθογώνιο 1"/>
          <p:cNvSpPr/>
          <p:nvPr/>
        </p:nvSpPr>
        <p:spPr>
          <a:xfrm>
            <a:off x="0" y="7543800"/>
            <a:ext cx="6858000" cy="23622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93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471620" cy="9971961"/>
          </a:xfrm>
          <a:prstGeom prst="rect">
            <a:avLst/>
          </a:prstGeom>
          <a:solidFill>
            <a:schemeClr val="bg2">
              <a:lumMod val="75000"/>
            </a:schemeClr>
          </a:solidFill>
        </p:spPr>
        <p:txBody>
          <a:bodyPr wrap="square" rtlCol="0">
            <a:spAutoFit/>
          </a:bodyPr>
          <a:lstStyle/>
          <a:p>
            <a:pPr algn="ctr"/>
            <a:endParaRPr lang="en-US" dirty="0" smtClean="0">
              <a:solidFill>
                <a:schemeClr val="bg1"/>
              </a:solidFill>
            </a:endParaRPr>
          </a:p>
          <a:p>
            <a:pPr algn="ctr"/>
            <a:r>
              <a:rPr lang="el-GR" dirty="0" smtClean="0">
                <a:solidFill>
                  <a:schemeClr val="bg1"/>
                </a:solidFill>
              </a:rPr>
              <a:t> </a:t>
            </a:r>
            <a:r>
              <a:rPr lang="el-GR" b="1" dirty="0" smtClean="0">
                <a:solidFill>
                  <a:schemeClr val="bg1"/>
                </a:solidFill>
              </a:rPr>
              <a:t>Εκδοτική δραστηριότητα</a:t>
            </a:r>
          </a:p>
          <a:p>
            <a:pPr algn="ctr"/>
            <a:endParaRPr lang="el-GR" dirty="0">
              <a:solidFill>
                <a:schemeClr val="bg1"/>
              </a:solidFill>
            </a:endParaRPr>
          </a:p>
          <a:p>
            <a:pPr algn="ctr"/>
            <a:endParaRPr lang="el-GR" dirty="0" smtClean="0">
              <a:solidFill>
                <a:schemeClr val="bg1"/>
              </a:solidFill>
            </a:endParaRPr>
          </a:p>
          <a:p>
            <a:pPr algn="ctr"/>
            <a:endParaRPr lang="el-GR" dirty="0">
              <a:solidFill>
                <a:schemeClr val="bg1"/>
              </a:solidFill>
            </a:endParaRPr>
          </a:p>
          <a:p>
            <a:pPr algn="ctr"/>
            <a:endParaRPr lang="el-GR" dirty="0" smtClean="0">
              <a:solidFill>
                <a:schemeClr val="bg1"/>
              </a:solidFill>
            </a:endParaRPr>
          </a:p>
          <a:p>
            <a:pPr algn="ctr"/>
            <a:endParaRPr lang="el-GR" dirty="0">
              <a:solidFill>
                <a:schemeClr val="bg1"/>
              </a:solidFill>
            </a:endParaRPr>
          </a:p>
          <a:p>
            <a:pPr algn="ctr"/>
            <a:endParaRPr lang="el-GR" dirty="0" smtClean="0">
              <a:solidFill>
                <a:schemeClr val="bg1"/>
              </a:solidFill>
            </a:endParaRPr>
          </a:p>
          <a:p>
            <a:pPr algn="ctr"/>
            <a:endParaRPr lang="el-GR" dirty="0">
              <a:solidFill>
                <a:schemeClr val="bg1"/>
              </a:solidFill>
            </a:endParaRPr>
          </a:p>
          <a:p>
            <a:pPr algn="ctr"/>
            <a:endParaRPr lang="el-GR" dirty="0" smtClean="0">
              <a:solidFill>
                <a:schemeClr val="bg1"/>
              </a:solidFill>
            </a:endParaRPr>
          </a:p>
          <a:p>
            <a:pPr algn="ctr"/>
            <a:endParaRPr lang="el-GR" dirty="0">
              <a:solidFill>
                <a:schemeClr val="bg1"/>
              </a:solidFill>
            </a:endParaRPr>
          </a:p>
          <a:p>
            <a:pPr algn="ctr"/>
            <a:endParaRPr lang="el-GR" dirty="0" smtClean="0">
              <a:solidFill>
                <a:schemeClr val="bg1"/>
              </a:solidFill>
            </a:endParaRPr>
          </a:p>
          <a:p>
            <a:pPr algn="ctr"/>
            <a:endParaRPr lang="el-GR" dirty="0">
              <a:solidFill>
                <a:schemeClr val="bg1"/>
              </a:solidFill>
            </a:endParaRPr>
          </a:p>
          <a:p>
            <a:pPr algn="ctr"/>
            <a:endParaRPr lang="en-US" sz="1200" dirty="0" smtClean="0">
              <a:solidFill>
                <a:schemeClr val="bg1"/>
              </a:solidFill>
            </a:endParaRPr>
          </a:p>
          <a:p>
            <a:pPr algn="ctr"/>
            <a:endParaRPr lang="el-GR" sz="1200" dirty="0" smtClean="0">
              <a:solidFill>
                <a:schemeClr val="bg1"/>
              </a:solidFill>
            </a:endParaRPr>
          </a:p>
          <a:p>
            <a:pPr marL="231775"/>
            <a:r>
              <a:rPr lang="en-US" sz="1400" b="1" i="1" dirty="0" smtClean="0">
                <a:solidFill>
                  <a:schemeClr val="bg1"/>
                </a:solidFill>
                <a:latin typeface="Comic Sans MS" panose="030F0702030302020204" pitchFamily="66" charset="0"/>
              </a:rPr>
              <a:t>M</a:t>
            </a:r>
            <a:r>
              <a:rPr lang="el-GR" sz="1400" b="1" i="1" dirty="0" err="1" smtClean="0">
                <a:solidFill>
                  <a:schemeClr val="bg1"/>
                </a:solidFill>
                <a:latin typeface="Comic Sans MS" panose="030F0702030302020204" pitchFamily="66" charset="0"/>
              </a:rPr>
              <a:t>άϊος</a:t>
            </a:r>
            <a:r>
              <a:rPr lang="el-GR" sz="1400" b="1" i="1" dirty="0" smtClean="0">
                <a:solidFill>
                  <a:schemeClr val="bg1"/>
                </a:solidFill>
                <a:latin typeface="Comic Sans MS" panose="030F0702030302020204" pitchFamily="66" charset="0"/>
              </a:rPr>
              <a:t> 2020</a:t>
            </a:r>
          </a:p>
          <a:p>
            <a:pPr marL="231775"/>
            <a:r>
              <a:rPr lang="el-GR" sz="1400" b="1" i="1" dirty="0" smtClean="0">
                <a:solidFill>
                  <a:schemeClr val="bg1"/>
                </a:solidFill>
                <a:latin typeface="Comic Sans MS" panose="030F0702030302020204" pitchFamily="66" charset="0"/>
              </a:rPr>
              <a:t>Επετειακό τεύχος αφιέρωμα στην Πανδημία</a:t>
            </a:r>
            <a:r>
              <a:rPr lang="en-US" sz="1400" b="1" i="1" dirty="0" smtClean="0">
                <a:solidFill>
                  <a:schemeClr val="bg1"/>
                </a:solidFill>
                <a:latin typeface="Comic Sans MS" panose="030F0702030302020204" pitchFamily="66" charset="0"/>
              </a:rPr>
              <a:t>.</a:t>
            </a:r>
          </a:p>
          <a:p>
            <a:pPr marL="231775"/>
            <a:endParaRPr lang="en-US" sz="1400" b="1" i="1" dirty="0">
              <a:solidFill>
                <a:schemeClr val="bg1"/>
              </a:solidFill>
              <a:latin typeface="Comic Sans MS" panose="030F0702030302020204" pitchFamily="66" charset="0"/>
            </a:endParaRPr>
          </a:p>
          <a:p>
            <a:pPr marL="231775"/>
            <a:endParaRPr lang="en-US" sz="1400" b="1" i="1" dirty="0" smtClean="0">
              <a:solidFill>
                <a:schemeClr val="bg1"/>
              </a:solidFill>
              <a:latin typeface="Comic Sans MS" panose="030F0702030302020204" pitchFamily="66" charset="0"/>
            </a:endParaRPr>
          </a:p>
          <a:p>
            <a:pPr marL="231775"/>
            <a:endParaRPr lang="en-US" sz="1400" b="1" i="1" dirty="0">
              <a:solidFill>
                <a:schemeClr val="bg1"/>
              </a:solidFill>
              <a:latin typeface="Comic Sans MS" panose="030F0702030302020204" pitchFamily="66" charset="0"/>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n-US" sz="1200" dirty="0" smtClean="0">
              <a:solidFill>
                <a:schemeClr val="bg1"/>
              </a:solidFill>
            </a:endParaRPr>
          </a:p>
          <a:p>
            <a:pPr marL="231775"/>
            <a:endParaRPr lang="en-US" sz="1200" dirty="0">
              <a:solidFill>
                <a:schemeClr val="bg1"/>
              </a:solidFill>
            </a:endParaRPr>
          </a:p>
          <a:p>
            <a:pPr marL="231775"/>
            <a:endParaRPr lang="el-GR" sz="1200" dirty="0">
              <a:solidFill>
                <a:schemeClr val="bg1"/>
              </a:solidFill>
            </a:endParaRPr>
          </a:p>
          <a:p>
            <a:pPr marL="231775"/>
            <a:endParaRPr lang="el-GR" dirty="0" smtClean="0">
              <a:solidFill>
                <a:schemeClr val="bg1"/>
              </a:solidFill>
            </a:endParaRPr>
          </a:p>
          <a:p>
            <a:pPr algn="ctr"/>
            <a:endParaRPr lang="el-GR" dirty="0">
              <a:solidFill>
                <a:schemeClr val="bg1"/>
              </a:solidFill>
            </a:endParaRPr>
          </a:p>
          <a:p>
            <a:pPr algn="ctr"/>
            <a:endParaRPr lang="en-US" dirty="0" smtClean="0">
              <a:solidFill>
                <a:schemeClr val="bg1"/>
              </a:solidFill>
            </a:endParaRPr>
          </a:p>
          <a:p>
            <a:pPr algn="ctr"/>
            <a:endParaRPr lang="en-US" dirty="0">
              <a:solidFill>
                <a:schemeClr val="bg1"/>
              </a:solidFill>
            </a:endParaRPr>
          </a:p>
        </p:txBody>
      </p:sp>
      <p:pic>
        <p:nvPicPr>
          <p:cNvPr id="5" name="Picture 6" descr="Δεν υπάρχει διαθέσιμη περιγραφή για τη φωτογραφί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128" y="7359019"/>
            <a:ext cx="1891716" cy="18917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8257" y="332981"/>
            <a:ext cx="2849921" cy="1477328"/>
          </a:xfrm>
          <a:prstGeom prst="rect">
            <a:avLst/>
          </a:prstGeom>
          <a:noFill/>
        </p:spPr>
        <p:txBody>
          <a:bodyPr wrap="square" rtlCol="0">
            <a:spAutoFit/>
          </a:bodyPr>
          <a:lstStyle/>
          <a:p>
            <a:r>
              <a:rPr lang="el-GR" b="1" dirty="0" smtClean="0"/>
              <a:t>Εκθέσεις:</a:t>
            </a:r>
          </a:p>
          <a:p>
            <a:pPr marL="285750" indent="-285750">
              <a:buFont typeface="Arial" panose="020B0604020202020204" pitchFamily="34" charset="0"/>
              <a:buChar char="•"/>
            </a:pPr>
            <a:r>
              <a:rPr lang="el-GR" dirty="0" smtClean="0"/>
              <a:t>Βασιλική του Αγίου Μάρκου</a:t>
            </a:r>
          </a:p>
          <a:p>
            <a:pPr marL="285750" indent="-285750">
              <a:buFont typeface="Arial" panose="020B0604020202020204" pitchFamily="34" charset="0"/>
              <a:buChar char="•"/>
            </a:pPr>
            <a:r>
              <a:rPr lang="el-GR" dirty="0"/>
              <a:t>‘</a:t>
            </a:r>
            <a:r>
              <a:rPr lang="el-GR" dirty="0" err="1"/>
              <a:t>Εκθεση</a:t>
            </a:r>
            <a:r>
              <a:rPr lang="el-GR" dirty="0"/>
              <a:t> Β</a:t>
            </a:r>
            <a:r>
              <a:rPr lang="en-US" dirty="0" err="1"/>
              <a:t>owman</a:t>
            </a:r>
            <a:endParaRPr lang="en-US" dirty="0"/>
          </a:p>
          <a:p>
            <a:pPr marL="285750" indent="-285750">
              <a:buFont typeface="Arial" panose="020B0604020202020204" pitchFamily="34" charset="0"/>
              <a:buChar char="•"/>
            </a:pPr>
            <a:r>
              <a:rPr lang="el-GR" dirty="0" smtClean="0"/>
              <a:t>‘</a:t>
            </a:r>
            <a:r>
              <a:rPr lang="el-GR" dirty="0" err="1" smtClean="0"/>
              <a:t>Εκθεση</a:t>
            </a:r>
            <a:r>
              <a:rPr lang="el-GR" dirty="0" smtClean="0"/>
              <a:t> ΣΥΦΑΚ</a:t>
            </a:r>
          </a:p>
        </p:txBody>
      </p:sp>
      <p:pic>
        <p:nvPicPr>
          <p:cNvPr id="7" name="Εικόνα 6"/>
          <p:cNvPicPr>
            <a:picLocks noChangeAspect="1"/>
          </p:cNvPicPr>
          <p:nvPr/>
        </p:nvPicPr>
        <p:blipFill>
          <a:blip r:embed="rId4"/>
          <a:stretch>
            <a:fillRect/>
          </a:stretch>
        </p:blipFill>
        <p:spPr>
          <a:xfrm>
            <a:off x="4075635" y="2657039"/>
            <a:ext cx="1891715" cy="1364769"/>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50" y="1193951"/>
            <a:ext cx="1577294" cy="2227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Εικόνα 8"/>
          <p:cNvPicPr>
            <a:picLocks noChangeAspect="1"/>
          </p:cNvPicPr>
          <p:nvPr/>
        </p:nvPicPr>
        <p:blipFill>
          <a:blip r:embed="rId6"/>
          <a:stretch>
            <a:fillRect/>
          </a:stretch>
        </p:blipFill>
        <p:spPr>
          <a:xfrm>
            <a:off x="4112904" y="4371291"/>
            <a:ext cx="1900982" cy="2638245"/>
          </a:xfrm>
          <a:prstGeom prst="rect">
            <a:avLst/>
          </a:prstGeom>
        </p:spPr>
      </p:pic>
    </p:spTree>
    <p:extLst>
      <p:ext uri="{BB962C8B-B14F-4D97-AF65-F5344CB8AC3E}">
        <p14:creationId xmlns:p14="http://schemas.microsoft.com/office/powerpoint/2010/main" val="200816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3877" y="2669223"/>
            <a:ext cx="6201622" cy="2110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el-GR" sz="1200" b="1" dirty="0" smtClean="0"/>
              <a:t>Ακαδημαϊκό  </a:t>
            </a:r>
            <a:r>
              <a:rPr lang="el-GR" sz="1200" b="1" dirty="0"/>
              <a:t>έτος 2018-9 και  </a:t>
            </a:r>
            <a:r>
              <a:rPr lang="el-GR" sz="1200" b="1" dirty="0" smtClean="0"/>
              <a:t> 2019-20 </a:t>
            </a:r>
            <a:endParaRPr lang="el-GR" sz="1200" b="1" dirty="0"/>
          </a:p>
          <a:p>
            <a:r>
              <a:rPr lang="el-GR" sz="1200" dirty="0" smtClean="0"/>
              <a:t>Σεμινάριο </a:t>
            </a:r>
            <a:r>
              <a:rPr lang="el-GR" sz="1200" dirty="0"/>
              <a:t>επιμόρφωσης– κατάρτισης με τίτλο: </a:t>
            </a:r>
            <a:r>
              <a:rPr lang="el-GR" sz="1200" b="1" dirty="0"/>
              <a:t>«Φαρμακευτικά Φυτά. Από την παραδοσιακή και τη λαϊκή ιατρική στην Επιστήμη» </a:t>
            </a:r>
            <a:endParaRPr lang="el-GR" sz="1200" dirty="0"/>
          </a:p>
          <a:p>
            <a:r>
              <a:rPr lang="el-GR" sz="1200" dirty="0"/>
              <a:t>Το σεμινάριο  υλοποιήθηκε στο πλαίσιο του  </a:t>
            </a:r>
            <a:r>
              <a:rPr lang="el-GR" sz="1200" b="1" dirty="0"/>
              <a:t>Κέντρου Δια Βίου Μάθησης του Πανεπιστημίου Κρήτης </a:t>
            </a:r>
            <a:r>
              <a:rPr lang="el-GR" sz="1200" dirty="0"/>
              <a:t> σε συνεργασία με το Τμήμα Χημείας του Πανεπιστημίου Κρήτης  καθώς και το </a:t>
            </a:r>
            <a:r>
              <a:rPr lang="el-GR" sz="1200" dirty="0" smtClean="0"/>
              <a:t>Ελληνικό </a:t>
            </a:r>
            <a:r>
              <a:rPr lang="el-GR" sz="1200" dirty="0"/>
              <a:t>Μεσογειακό Πανεπιστήμιο.</a:t>
            </a:r>
          </a:p>
          <a:p>
            <a:r>
              <a:rPr lang="el-GR" sz="1200" dirty="0"/>
              <a:t>Διδάσκοντες από το Πανεπιστήμιο Κρήτης, το ΤΕΙ Κρήτης αλλά και  προσκεκλημένοι καθηγητές από το Τμήμα Φαρμακευτικής του ΕΚΠΑ και το Α.Π.Θ συμμετείχαν με εισηγήσεις στα πεδία  των Επιστημών Υγείας, Χημείας,  Γεωπονίας, </a:t>
            </a:r>
            <a:r>
              <a:rPr lang="el-GR" sz="1200" dirty="0" err="1"/>
              <a:t>Διαιτολογίας</a:t>
            </a:r>
            <a:r>
              <a:rPr lang="el-GR" sz="1200" dirty="0"/>
              <a:t>- Διατροφής, Ιστορίας της Ιατρικής, Φαρμακευτικής Τεχνολογίας . Στο πρόγραμμα συμμετείχαν πτυχιούχοι Φαρμακευτικής, Γεωπονίας, Χημείας, Φαρμακοποιοί και </a:t>
            </a:r>
            <a:r>
              <a:rPr lang="el-GR" sz="1200" dirty="0" smtClean="0"/>
              <a:t>φοιτητές.</a:t>
            </a:r>
            <a:r>
              <a:rPr lang="el-GR" sz="1200" dirty="0"/>
              <a: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659" y="1303449"/>
            <a:ext cx="1192641" cy="1151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0" name="Picture 4" descr="ÎÎµÎ½ ÏÏÎ¬ÏÏÎµÎ¹ Î´Î¹Î±Î¸Î­ÏÎ¹Î¼Î· ÏÎµÏÎ¹Î³ÏÎ±ÏÎ® Î³Î¹Î± ÏÎ· ÏÏÏÎ¿Î³ÏÎ±ÏÎ¯Î±."/>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77" y="5064921"/>
            <a:ext cx="997370" cy="1470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5"/>
          <p:cNvSpPr txBox="1">
            <a:spLocks noChangeArrowheads="1"/>
          </p:cNvSpPr>
          <p:nvPr/>
        </p:nvSpPr>
        <p:spPr bwMode="auto">
          <a:xfrm>
            <a:off x="1544068" y="5207688"/>
            <a:ext cx="5023691" cy="1470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Κυριακή 20 </a:t>
            </a:r>
            <a:r>
              <a:rPr kumimoji="0" lang="el-GR" altLang="en-US" sz="1200" b="1" i="0" u="none" strike="noStrike" cap="none" normalizeH="0" baseline="0" dirty="0" err="1" smtClean="0">
                <a:ln>
                  <a:noFill/>
                </a:ln>
                <a:solidFill>
                  <a:srgbClr val="3E3E54"/>
                </a:solidFill>
                <a:effectLst/>
                <a:latin typeface="Cambria" panose="02040503050406030204" pitchFamily="18" charset="0"/>
              </a:rPr>
              <a:t>Μαίου</a:t>
            </a:r>
            <a:r>
              <a:rPr kumimoji="0" lang="el-GR" altLang="en-US" sz="1200" b="1" i="0" u="none" strike="noStrike" cap="none" normalizeH="0" baseline="0" dirty="0" smtClean="0">
                <a:ln>
                  <a:noFill/>
                </a:ln>
                <a:solidFill>
                  <a:srgbClr val="3E3E54"/>
                </a:solidFill>
                <a:effectLst/>
                <a:latin typeface="Cambria" panose="02040503050406030204" pitchFamily="18" charset="0"/>
              </a:rPr>
              <a:t> 2018,  </a:t>
            </a:r>
            <a:r>
              <a:rPr kumimoji="0" lang="en-US" altLang="en-US" sz="1200" b="1" i="0" u="none" strike="noStrike" cap="none" normalizeH="0" baseline="0" dirty="0" err="1" smtClean="0">
                <a:ln>
                  <a:noFill/>
                </a:ln>
                <a:solidFill>
                  <a:srgbClr val="3E3E54"/>
                </a:solidFill>
                <a:effectLst/>
                <a:latin typeface="Cambria" panose="02040503050406030204" pitchFamily="18" charset="0"/>
              </a:rPr>
              <a:t>Philoxenia</a:t>
            </a:r>
            <a:r>
              <a:rPr kumimoji="0" lang="en-US" altLang="en-US" sz="1200" b="1" i="0" u="none" strike="noStrike" cap="none" normalizeH="0" baseline="0" dirty="0" smtClean="0">
                <a:ln>
                  <a:noFill/>
                </a:ln>
                <a:solidFill>
                  <a:srgbClr val="3E3E54"/>
                </a:solidFill>
                <a:effectLst/>
                <a:latin typeface="Cambria" panose="02040503050406030204" pitchFamily="18" charset="0"/>
              </a:rPr>
              <a:t> Art</a:t>
            </a:r>
            <a:endParaRPr kumimoji="0" lang="el-GR" altLang="en-US" sz="1200" b="1"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Συμμετοχή στην βιωματική δράση του Μουσείου Σχολικής Ζωής Δ. Χανίων με παρουσίαση δράσης στον τομέα των φαρμακευτικών φυτών και οργάνων.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chemeClr val="tx1"/>
                </a:solidFill>
                <a:effectLst/>
                <a:latin typeface="Cambria" panose="02040503050406030204" pitchFamily="18" charset="0"/>
              </a:rPr>
              <a:t>Ένα αντικείμενο του Μουσείου Ιατρικής ταξίδεψε στα Χανιά στο πλαίσιο δράσης διασύνδεσης Μουσείων και πολιτιστικών φορέων.</a:t>
            </a: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100" b="0"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6"/>
          <p:cNvSpPr txBox="1">
            <a:spLocks noChangeArrowheads="1" noChangeShapeType="1"/>
          </p:cNvSpPr>
          <p:nvPr/>
        </p:nvSpPr>
        <p:spPr bwMode="auto">
          <a:xfrm>
            <a:off x="-13121" y="227486"/>
            <a:ext cx="6871121" cy="503238"/>
          </a:xfrm>
          <a:prstGeom prst="rect">
            <a:avLst/>
          </a:prstGeom>
          <a:noFill/>
          <a:ln>
            <a:noFill/>
          </a:ln>
          <a:effectLst/>
          <a:extLst>
            <a:ext uri="{909E8E84-426E-40DD-AFC4-6F175D3DCCD1}">
              <a14:hiddenFill xmlns:a14="http://schemas.microsoft.com/office/drawing/2010/main">
                <a:solidFill>
                  <a:srgbClr val="C6C5CD"/>
                </a:solidFill>
              </a14:hiddenFill>
            </a:ext>
            <a:ext uri="{91240B29-F687-4F45-9708-019B960494DF}">
              <a14:hiddenLine xmlns:a14="http://schemas.microsoft.com/office/drawing/2010/main" w="0"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lvl="0" algn="ctr" defTabSz="914400" eaLnBrk="0" fontAlgn="base" hangingPunct="0">
              <a:spcBef>
                <a:spcPct val="0"/>
              </a:spcBef>
              <a:spcAft>
                <a:spcPct val="0"/>
              </a:spcAft>
            </a:pPr>
            <a:r>
              <a:rPr lang="en-US" altLang="en-US" b="1" dirty="0">
                <a:solidFill>
                  <a:schemeClr val="accent5">
                    <a:lumMod val="50000"/>
                  </a:schemeClr>
                </a:solidFill>
                <a:latin typeface="Garamond" panose="02020404030301010803" pitchFamily="18" charset="0"/>
              </a:rPr>
              <a:t>M</a:t>
            </a:r>
            <a:r>
              <a:rPr lang="el-GR" altLang="en-US" b="1" dirty="0" err="1">
                <a:solidFill>
                  <a:schemeClr val="accent5">
                    <a:lumMod val="50000"/>
                  </a:schemeClr>
                </a:solidFill>
                <a:latin typeface="Garamond" panose="02020404030301010803" pitchFamily="18" charset="0"/>
              </a:rPr>
              <a:t>ουσείο</a:t>
            </a:r>
            <a:r>
              <a:rPr lang="el-GR" altLang="en-US" b="1" dirty="0">
                <a:solidFill>
                  <a:schemeClr val="accent5">
                    <a:lumMod val="50000"/>
                  </a:schemeClr>
                </a:solidFill>
                <a:latin typeface="Garamond" panose="02020404030301010803" pitchFamily="18" charset="0"/>
              </a:rPr>
              <a:t> Ιατρικής Κρήτης</a:t>
            </a:r>
          </a:p>
          <a:p>
            <a:pPr lvl="0" algn="ctr" defTabSz="914400" eaLnBrk="0" fontAlgn="base" hangingPunct="0">
              <a:spcBef>
                <a:spcPct val="0"/>
              </a:spcBef>
              <a:spcAft>
                <a:spcPct val="0"/>
              </a:spcAft>
            </a:pPr>
            <a:r>
              <a:rPr lang="el-GR" altLang="en-US" b="1" dirty="0">
                <a:solidFill>
                  <a:schemeClr val="accent5">
                    <a:lumMod val="50000"/>
                  </a:schemeClr>
                </a:solidFill>
                <a:latin typeface="Garamond" panose="02020404030301010803" pitchFamily="18" charset="0"/>
              </a:rPr>
              <a:t>Ημερολόγιο δραστηριοτήτων </a:t>
            </a:r>
          </a:p>
          <a:p>
            <a:pPr lvl="0" algn="ctr" defTabSz="914400" eaLnBrk="0" fontAlgn="base" hangingPunct="0">
              <a:spcBef>
                <a:spcPct val="0"/>
              </a:spcBef>
              <a:spcAft>
                <a:spcPct val="0"/>
              </a:spcAft>
            </a:pPr>
            <a:r>
              <a:rPr lang="el-GR" altLang="en-US" b="1" dirty="0" smtClean="0">
                <a:solidFill>
                  <a:schemeClr val="accent5">
                    <a:lumMod val="50000"/>
                  </a:schemeClr>
                </a:solidFill>
                <a:latin typeface="Garamond" panose="02020404030301010803" pitchFamily="18" charset="0"/>
              </a:rPr>
              <a:t>Σεμινάρια, Συνέδρια</a:t>
            </a:r>
            <a:endParaRPr lang="en-US" altLang="en-US" b="1" dirty="0">
              <a:solidFill>
                <a:schemeClr val="accent5">
                  <a:lumMod val="50000"/>
                </a:schemeClr>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u="none" strike="noStrike" cap="none" normalizeH="0" baseline="0" dirty="0" smtClean="0">
              <a:ln>
                <a:noFill/>
              </a:ln>
              <a:solidFill>
                <a:schemeClr val="tx1"/>
              </a:solidFill>
              <a:effectLst/>
              <a:latin typeface="Arial" panose="020B0604020202020204" pitchFamily="34" charset="0"/>
            </a:endParaRPr>
          </a:p>
        </p:txBody>
      </p:sp>
      <p:sp>
        <p:nvSpPr>
          <p:cNvPr id="2" name="Ορθογώνιο 1"/>
          <p:cNvSpPr/>
          <p:nvPr/>
        </p:nvSpPr>
        <p:spPr>
          <a:xfrm>
            <a:off x="366644" y="6820480"/>
            <a:ext cx="6278855" cy="1754326"/>
          </a:xfrm>
          <a:prstGeom prst="rect">
            <a:avLst/>
          </a:prstGeom>
        </p:spPr>
        <p:txBody>
          <a:bodyPr wrap="square">
            <a:spAutoFit/>
          </a:bodyPr>
          <a:lstStyle/>
          <a:p>
            <a:pPr lvl="0" defTabSz="914400" eaLnBrk="0" fontAlgn="base" hangingPunct="0">
              <a:spcBef>
                <a:spcPct val="0"/>
              </a:spcBef>
              <a:spcAft>
                <a:spcPct val="0"/>
              </a:spcAft>
            </a:pPr>
            <a:r>
              <a:rPr lang="el-GR" altLang="en-US" sz="1200" b="1" dirty="0">
                <a:solidFill>
                  <a:srgbClr val="3E3E54"/>
                </a:solidFill>
                <a:latin typeface="Cambria" panose="02040503050406030204" pitchFamily="18" charset="0"/>
              </a:rPr>
              <a:t>9-11 Νοέμβρη 2018</a:t>
            </a:r>
          </a:p>
          <a:p>
            <a:pPr lvl="0" defTabSz="914400" eaLnBrk="0" fontAlgn="base" hangingPunct="0">
              <a:spcBef>
                <a:spcPct val="0"/>
              </a:spcBef>
              <a:spcAft>
                <a:spcPct val="0"/>
              </a:spcAft>
            </a:pPr>
            <a:endParaRPr lang="el-GR" altLang="en-US" sz="1200" b="1" dirty="0">
              <a:solidFill>
                <a:srgbClr val="3E3E54"/>
              </a:solidFill>
              <a:latin typeface="Cambria" panose="02040503050406030204" pitchFamily="18" charset="0"/>
            </a:endParaRPr>
          </a:p>
          <a:p>
            <a:pPr lvl="0" defTabSz="914400" eaLnBrk="0" fontAlgn="base" hangingPunct="0">
              <a:spcBef>
                <a:spcPct val="0"/>
              </a:spcBef>
              <a:spcAft>
                <a:spcPct val="0"/>
              </a:spcAft>
            </a:pPr>
            <a:r>
              <a:rPr lang="el-GR" altLang="en-US" sz="1200" dirty="0">
                <a:solidFill>
                  <a:srgbClr val="3E3E54"/>
                </a:solidFill>
                <a:latin typeface="Cambria" panose="02040503050406030204" pitchFamily="18" charset="0"/>
              </a:rPr>
              <a:t>Το Μουσείο Ιατρικής συμμετείχε για μια ακόμη χρονιά στο 19ο Παγκρήτιο Ιατρικό Συνέδριο στα Χανιά με τις ανακοινώσεις:</a:t>
            </a:r>
          </a:p>
          <a:p>
            <a:pPr lvl="0" defTabSz="914400" eaLnBrk="0" fontAlgn="base" hangingPunct="0">
              <a:spcBef>
                <a:spcPct val="0"/>
              </a:spcBef>
              <a:spcAft>
                <a:spcPct val="0"/>
              </a:spcAft>
            </a:pPr>
            <a:endParaRPr lang="el-GR" altLang="en-US" sz="1200" dirty="0">
              <a:solidFill>
                <a:srgbClr val="3E3E54"/>
              </a:solidFill>
              <a:latin typeface="Cambria" panose="02040503050406030204" pitchFamily="18" charset="0"/>
            </a:endParaRPr>
          </a:p>
          <a:p>
            <a:pPr lvl="0" defTabSz="914400" eaLnBrk="0" fontAlgn="base" hangingPunct="0">
              <a:spcBef>
                <a:spcPct val="0"/>
              </a:spcBef>
              <a:spcAft>
                <a:spcPct val="0"/>
              </a:spcAft>
            </a:pPr>
            <a:r>
              <a:rPr lang="el-GR" altLang="en-US" sz="1200" dirty="0">
                <a:solidFill>
                  <a:srgbClr val="3E3E54"/>
                </a:solidFill>
                <a:latin typeface="Cambria" panose="02040503050406030204" pitchFamily="18" charset="0"/>
              </a:rPr>
              <a:t>α) ΙΑΤΡΙΚΗ ΕΠΙΣΤΗΜΗ, ΦΥΣΗ ΚΑΙ ΠΟΛΙΤΙΣΜΟΣ: ΦΑΡΜΑΚΕΥΤΙΚΑ ΦΥΤΑ ΣΤΗ ΜΥΘΟΛΟΓΙΑ, ΤΗΝ ΤΕΧΝΗ ΚΑΙ ΤΗ ΛΟΓΟΤΕΧΝΙΑ</a:t>
            </a:r>
            <a:br>
              <a:rPr lang="el-GR" altLang="en-US" sz="1200" dirty="0">
                <a:solidFill>
                  <a:srgbClr val="3E3E54"/>
                </a:solidFill>
                <a:latin typeface="Cambria" panose="02040503050406030204" pitchFamily="18" charset="0"/>
              </a:rPr>
            </a:br>
            <a:r>
              <a:rPr lang="el-GR" altLang="en-US" sz="1200" dirty="0">
                <a:solidFill>
                  <a:srgbClr val="3E3E54"/>
                </a:solidFill>
                <a:latin typeface="Cambria" panose="02040503050406030204" pitchFamily="18" charset="0"/>
              </a:rPr>
              <a:t>β) ΑΦΗΓΗΜΑΤΙΚΗ ΙΑΤΡΙΚΗ ΚΑΙ ΓΝΩΣΗ ΘΑΝΑΤΟΥ: ΜΙΑ ΔΙΑΘΕΜΑΤΙΚΗ ΠΡΟΣΕΓΓΙΣΗ ΜΕ ΑΦΟΡΜΗ ΤΟ ΜΥΣΤΙΚΟ ΤΟΥ ΟΙΔΙΠΟΔΑ ΣΤΟΝ ΟΙΔΙΠΟΔΑ ΕΠΙ ΚΟΛΩΝΩ ΤΟΥ ΣΟΦΟΚΛΗ</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155692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319" y="4765604"/>
            <a:ext cx="6648681" cy="2736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385763"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chemeClr val="tx1"/>
                </a:solidFill>
                <a:effectLst/>
                <a:latin typeface="Cambria" panose="02040503050406030204" pitchFamily="18" charset="0"/>
              </a:rPr>
              <a:t>2018</a:t>
            </a:r>
          </a:p>
          <a:p>
            <a:pPr marL="0" marR="385763" lvl="0" indent="0" algn="l" defTabSz="914400" rtl="0" eaLnBrk="0" fontAlgn="base" latinLnBrk="0" hangingPunct="0">
              <a:lnSpc>
                <a:spcPct val="100000"/>
              </a:lnSpc>
              <a:spcBef>
                <a:spcPct val="0"/>
              </a:spcBef>
              <a:spcAft>
                <a:spcPct val="0"/>
              </a:spcAft>
              <a:buClrTx/>
              <a:buSzTx/>
              <a:buFontTx/>
              <a:buNone/>
              <a:tabLst/>
            </a:pPr>
            <a:endParaRPr kumimoji="0" lang="el-GR" altLang="en-US" sz="1200" b="1" i="1" u="none" strike="noStrike" cap="none" normalizeH="0" baseline="0" dirty="0" smtClean="0">
              <a:ln>
                <a:noFill/>
              </a:ln>
              <a:solidFill>
                <a:srgbClr val="4F81BD"/>
              </a:solidFill>
              <a:effectLst/>
              <a:latin typeface="Cambria" panose="02040503050406030204" pitchFamily="18" charset="0"/>
            </a:endParaRPr>
          </a:p>
          <a:p>
            <a:pPr marL="0" marR="385763"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mbria" panose="02040503050406030204" pitchFamily="18" charset="0"/>
              </a:rPr>
              <a:t>To M</a:t>
            </a:r>
            <a:r>
              <a:rPr kumimoji="0" lang="el-GR" altLang="en-US" sz="1200" b="0" i="0" u="none" strike="noStrike" cap="none" normalizeH="0" baseline="0" dirty="0" err="1" smtClean="0">
                <a:ln>
                  <a:noFill/>
                </a:ln>
                <a:solidFill>
                  <a:schemeClr val="tx1"/>
                </a:solidFill>
                <a:effectLst/>
                <a:latin typeface="Cambria" panose="02040503050406030204" pitchFamily="18" charset="0"/>
              </a:rPr>
              <a:t>ουσείο</a:t>
            </a:r>
            <a:r>
              <a:rPr kumimoji="0" lang="el-GR" altLang="en-US" sz="1200" b="0" i="0" u="none" strike="noStrike" cap="none" normalizeH="0" baseline="0" dirty="0" smtClean="0">
                <a:ln>
                  <a:noFill/>
                </a:ln>
                <a:solidFill>
                  <a:schemeClr val="tx1"/>
                </a:solidFill>
                <a:effectLst/>
                <a:latin typeface="Cambria" panose="02040503050406030204" pitchFamily="18" charset="0"/>
              </a:rPr>
              <a:t> Ιατρικής συμμετείχε με δύο εισηγήσεις στο Πανελλήνιο Συνέδριο </a:t>
            </a:r>
            <a:r>
              <a:rPr kumimoji="0" lang="el-GR" altLang="en-US" sz="1200" b="1" i="1" u="none" strike="noStrike" cap="none" normalizeH="0" baseline="0" dirty="0" smtClean="0">
                <a:ln>
                  <a:noFill/>
                </a:ln>
                <a:solidFill>
                  <a:schemeClr val="tx1"/>
                </a:solidFill>
                <a:effectLst/>
                <a:latin typeface="Cambria" panose="02040503050406030204" pitchFamily="18" charset="0"/>
              </a:rPr>
              <a:t>Εκπαίδευση και πολιτισμός: σχέσεις και προοπτικέ</a:t>
            </a:r>
            <a:r>
              <a:rPr kumimoji="0" lang="el-GR" altLang="en-US" sz="1200" b="0" i="1" u="none" strike="noStrike" cap="none" normalizeH="0" baseline="0" dirty="0" smtClean="0">
                <a:ln>
                  <a:noFill/>
                </a:ln>
                <a:solidFill>
                  <a:schemeClr val="tx1"/>
                </a:solidFill>
                <a:effectLst/>
                <a:latin typeface="Cambria" panose="02040503050406030204" pitchFamily="18" charset="0"/>
              </a:rPr>
              <a:t>ς</a:t>
            </a:r>
            <a:r>
              <a:rPr kumimoji="0" lang="el-GR" altLang="en-US" sz="1200" b="0" i="0" u="none" strike="noStrike" cap="none" normalizeH="0" baseline="0" dirty="0" smtClean="0">
                <a:ln>
                  <a:noFill/>
                </a:ln>
                <a:solidFill>
                  <a:schemeClr val="tx1"/>
                </a:solidFill>
                <a:effectLst/>
                <a:latin typeface="Cambria" panose="02040503050406030204" pitchFamily="18" charset="0"/>
              </a:rPr>
              <a:t>, Περιφερειακή Διεύθυνση Πρωτοβάθμιας και Δευτεροβάθμιας Εκπαίδευσης Κρήτης (Ηράκλειο, Απρίλιος 2018): </a:t>
            </a:r>
          </a:p>
          <a:p>
            <a:pPr marL="0" marR="385763"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chemeClr val="tx1"/>
                </a:solidFill>
                <a:effectLst/>
                <a:latin typeface="Cambria" panose="02040503050406030204" pitchFamily="18" charset="0"/>
              </a:rPr>
              <a:t>«Πανεπιστημιακά Μουσεία, Εκπαίδευση και Πολιτισμός: Το μάθημα </a:t>
            </a:r>
            <a:r>
              <a:rPr kumimoji="0" lang="el-GR" altLang="en-US" sz="1200" b="0" i="1" u="none" strike="noStrike" cap="none" normalizeH="0" baseline="0" dirty="0" smtClean="0">
                <a:ln>
                  <a:noFill/>
                </a:ln>
                <a:solidFill>
                  <a:schemeClr val="tx1"/>
                </a:solidFill>
                <a:effectLst/>
                <a:latin typeface="Cambria" panose="02040503050406030204" pitchFamily="18" charset="0"/>
              </a:rPr>
              <a:t>Ιατρική και Επιστήμες του Ανθρώπου</a:t>
            </a:r>
            <a:r>
              <a:rPr kumimoji="0" lang="el-GR" altLang="en-US" sz="1200" b="0" i="0" u="none" strike="noStrike" cap="none" normalizeH="0" baseline="0" dirty="0" smtClean="0">
                <a:ln>
                  <a:noFill/>
                </a:ln>
                <a:solidFill>
                  <a:schemeClr val="tx1"/>
                </a:solidFill>
                <a:effectLst/>
                <a:latin typeface="Cambria" panose="02040503050406030204" pitchFamily="18" charset="0"/>
              </a:rPr>
              <a:t> και το Μουσείο Ιατρικής Κρήτης» και</a:t>
            </a:r>
          </a:p>
          <a:p>
            <a:pPr marL="0" marR="385763" lvl="0" indent="0" algn="l" defTabSz="914400" rtl="0" eaLnBrk="0" fontAlgn="base" latinLnBrk="0" hangingPunct="0">
              <a:lnSpc>
                <a:spcPct val="100000"/>
              </a:lnSpc>
              <a:spcBef>
                <a:spcPct val="0"/>
              </a:spcBef>
              <a:spcAft>
                <a:spcPct val="0"/>
              </a:spcAft>
              <a:buClrTx/>
              <a:buSzTx/>
              <a:buFontTx/>
              <a:buNone/>
              <a:tabLst/>
            </a:pPr>
            <a:endParaRPr kumimoji="0" lang="el-GR" altLang="en-US" sz="1200" b="0" i="0" u="none" strike="noStrike" cap="none" normalizeH="0" baseline="0" dirty="0" smtClean="0">
              <a:ln>
                <a:noFill/>
              </a:ln>
              <a:solidFill>
                <a:schemeClr val="tx1"/>
              </a:solidFill>
              <a:effectLst/>
              <a:latin typeface="Cambria" panose="02040503050406030204" pitchFamily="18" charset="0"/>
            </a:endParaRPr>
          </a:p>
          <a:p>
            <a:pPr marL="0" marR="385763" lvl="0" indent="0" algn="l" defTabSz="914400" rtl="0" eaLnBrk="0" fontAlgn="base" latinLnBrk="0" hangingPunct="0">
              <a:lnSpc>
                <a:spcPct val="100000"/>
              </a:lnSpc>
              <a:spcBef>
                <a:spcPct val="0"/>
              </a:spcBef>
              <a:spcAft>
                <a:spcPct val="0"/>
              </a:spcAft>
              <a:buClrTx/>
              <a:buSzPts val="1200"/>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t>
            </a:r>
            <a:r>
              <a:rPr kumimoji="0" lang="el-GR" altLang="en-US" sz="1200" b="0" i="0" u="none" strike="noStrike" cap="none" normalizeH="0" baseline="0" dirty="0" smtClean="0">
                <a:ln>
                  <a:noFill/>
                </a:ln>
                <a:solidFill>
                  <a:schemeClr val="tx1"/>
                </a:solidFill>
                <a:effectLst/>
                <a:latin typeface="Cambria" panose="02040503050406030204" pitchFamily="18" charset="0"/>
              </a:rPr>
              <a:t> «Πανεπιστημιακά Μουσεία και Εκπαίδευση: Ένα εκπαιδευτικό πρόγραμμα του Μουσείου Ιατρικής Κρήτης</a:t>
            </a:r>
            <a:r>
              <a:rPr kumimoji="0" lang="en-US" altLang="en-US" sz="1200" b="0" i="0" u="none" strike="noStrike" cap="none" normalizeH="0" baseline="0" dirty="0" smtClean="0">
                <a:ln>
                  <a:noFill/>
                </a:ln>
                <a:solidFill>
                  <a:schemeClr val="tx1"/>
                </a:solidFill>
                <a:effectLst/>
                <a:latin typeface="Cambria" panose="02040503050406030204" pitchFamily="18" charset="0"/>
              </a:rPr>
              <a:t>».</a:t>
            </a:r>
            <a:endParaRPr kumimoji="0" lang="el-GR" altLang="en-US" sz="1200" b="0" i="0" u="none" strike="noStrike" cap="none" normalizeH="0" baseline="0" dirty="0" smtClean="0">
              <a:ln>
                <a:noFill/>
              </a:ln>
              <a:solidFill>
                <a:schemeClr val="tx1"/>
              </a:solidFill>
              <a:effectLst/>
              <a:latin typeface="Cambria" panose="02040503050406030204" pitchFamily="18" charset="0"/>
            </a:endParaRPr>
          </a:p>
          <a:p>
            <a:pPr marL="0" marR="385763" lvl="0" indent="0" algn="l" defTabSz="914400" rtl="0" eaLnBrk="0" fontAlgn="base" latinLnBrk="0" hangingPunct="0">
              <a:lnSpc>
                <a:spcPct val="100000"/>
              </a:lnSpc>
              <a:spcBef>
                <a:spcPct val="0"/>
              </a:spcBef>
              <a:spcAft>
                <a:spcPct val="0"/>
              </a:spcAft>
              <a:buClrTx/>
              <a:buSzTx/>
              <a:buFontTx/>
              <a:buNone/>
              <a:tabLst/>
            </a:pPr>
            <a:endParaRPr kumimoji="0" lang="el-GR" altLang="en-US" sz="1200" b="0" i="0" u="none" strike="noStrike" cap="none" normalizeH="0" baseline="0" dirty="0" smtClean="0">
              <a:ln>
                <a:noFill/>
              </a:ln>
              <a:solidFill>
                <a:srgbClr val="000000"/>
              </a:solidFill>
              <a:effectLst/>
              <a:latin typeface="Calibri" panose="020F0502020204030204" pitchFamily="34" charset="0"/>
            </a:endParaRPr>
          </a:p>
          <a:p>
            <a:pPr marL="0" marR="385763" lvl="0" indent="0" algn="l" defTabSz="914400" rtl="0" eaLnBrk="0" fontAlgn="base" latinLnBrk="0" hangingPunct="0">
              <a:lnSpc>
                <a:spcPct val="100000"/>
              </a:lnSpc>
              <a:spcBef>
                <a:spcPct val="0"/>
              </a:spcBef>
              <a:spcAft>
                <a:spcPct val="0"/>
              </a:spcAft>
              <a:buClrTx/>
              <a:buSzPts val="1200"/>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t>
            </a:r>
            <a:r>
              <a:rPr kumimoji="0" lang="el-GR" altLang="en-US" sz="1200" b="0" i="0" u="none" strike="noStrike" cap="none" normalizeH="0" baseline="0" dirty="0" smtClean="0">
                <a:ln>
                  <a:noFill/>
                </a:ln>
                <a:solidFill>
                  <a:schemeClr val="tx1"/>
                </a:solidFill>
                <a:effectLst/>
                <a:latin typeface="Cambria" panose="02040503050406030204" pitchFamily="18" charset="0"/>
              </a:rPr>
              <a:t> Επίσης, δημοσιεύτηκε στο ηλεκτρονικό </a:t>
            </a:r>
            <a:r>
              <a:rPr kumimoji="0" lang="en-US" altLang="en-US" sz="1200" b="0" i="0" u="none" strike="noStrike" cap="none" normalizeH="0" baseline="0" dirty="0" smtClean="0">
                <a:ln>
                  <a:noFill/>
                </a:ln>
                <a:solidFill>
                  <a:schemeClr val="tx1"/>
                </a:solidFill>
                <a:effectLst/>
                <a:latin typeface="Cambria" panose="02040503050406030204" pitchFamily="18" charset="0"/>
              </a:rPr>
              <a:t>book of abstracts </a:t>
            </a:r>
            <a:r>
              <a:rPr kumimoji="0" lang="el-GR" altLang="en-US" sz="1200" b="0" i="0" u="none" strike="noStrike" cap="none" normalizeH="0" baseline="0" dirty="0" smtClean="0">
                <a:ln>
                  <a:noFill/>
                </a:ln>
                <a:solidFill>
                  <a:schemeClr val="tx1"/>
                </a:solidFill>
                <a:effectLst/>
                <a:latin typeface="Cambria" panose="02040503050406030204" pitchFamily="18" charset="0"/>
              </a:rPr>
              <a:t>του διεθνούς συνεδρίου </a:t>
            </a:r>
            <a:r>
              <a:rPr kumimoji="0" lang="en-US" altLang="en-US" sz="1200" b="0" i="0" u="none" strike="noStrike" cap="none" normalizeH="0" baseline="0" dirty="0" err="1" smtClean="0">
                <a:ln>
                  <a:noFill/>
                </a:ln>
                <a:solidFill>
                  <a:schemeClr val="tx1"/>
                </a:solidFill>
                <a:effectLst/>
                <a:latin typeface="Cambria" panose="02040503050406030204" pitchFamily="18" charset="0"/>
              </a:rPr>
              <a:t>Universeum</a:t>
            </a:r>
            <a:r>
              <a:rPr kumimoji="0" lang="en-US" altLang="en-US" sz="1200" b="0" i="0" u="none" strike="noStrike" cap="none" normalizeH="0" baseline="0" dirty="0" smtClean="0">
                <a:ln>
                  <a:noFill/>
                </a:ln>
                <a:solidFill>
                  <a:schemeClr val="tx1"/>
                </a:solidFill>
                <a:effectLst/>
                <a:latin typeface="Cambria" panose="02040503050406030204" pitchFamily="18" charset="0"/>
              </a:rPr>
              <a:t> 2018 </a:t>
            </a:r>
            <a:r>
              <a:rPr kumimoji="0" lang="el-GR" altLang="en-US" sz="1200" b="0" i="0" u="none" strike="noStrike" cap="none" normalizeH="0" baseline="0" dirty="0" smtClean="0">
                <a:ln>
                  <a:noFill/>
                </a:ln>
                <a:solidFill>
                  <a:schemeClr val="tx1"/>
                </a:solidFill>
                <a:effectLst/>
                <a:latin typeface="Cambria" panose="02040503050406030204" pitchFamily="18" charset="0"/>
              </a:rPr>
              <a:t>παρουσίαση με τίτλο: “</a:t>
            </a:r>
            <a:r>
              <a:rPr kumimoji="0" lang="en-US" altLang="en-US" sz="1200" b="0" i="0" u="none" strike="noStrike" cap="none" normalizeH="0" baseline="0" dirty="0" smtClean="0">
                <a:ln>
                  <a:noFill/>
                </a:ln>
                <a:solidFill>
                  <a:schemeClr val="tx1"/>
                </a:solidFill>
                <a:effectLst/>
                <a:latin typeface="Cambria" panose="02040503050406030204" pitchFamily="18" charset="0"/>
              </a:rPr>
              <a:t>Teaching and student engagement with collections: the case of the Museum of Medicine at the University of Crete” (</a:t>
            </a:r>
            <a:r>
              <a:rPr kumimoji="0" lang="el-GR" altLang="en-US" sz="1200" b="0" i="0" u="none" strike="noStrike" cap="none" normalizeH="0" baseline="0" dirty="0" err="1" smtClean="0">
                <a:ln>
                  <a:noFill/>
                </a:ln>
                <a:solidFill>
                  <a:schemeClr val="tx1"/>
                </a:solidFill>
                <a:effectLst/>
                <a:latin typeface="Cambria" panose="02040503050406030204" pitchFamily="18" charset="0"/>
              </a:rPr>
              <a:t>Γλασκώβη</a:t>
            </a:r>
            <a:r>
              <a:rPr kumimoji="0" lang="el-GR" altLang="en-US" sz="1200" b="0" i="0" u="none" strike="noStrike" cap="none" normalizeH="0" baseline="0" dirty="0" smtClean="0">
                <a:ln>
                  <a:noFill/>
                </a:ln>
                <a:solidFill>
                  <a:schemeClr val="tx1"/>
                </a:solidFill>
                <a:effectLst/>
                <a:latin typeface="Cambria" panose="02040503050406030204" pitchFamily="18" charset="0"/>
              </a:rPr>
              <a:t>, Ιούνιος 2018) (ημερομηνία ανάκτησης 09.06.18) </a:t>
            </a:r>
          </a:p>
          <a:p>
            <a:pPr marL="0" marR="385763" lvl="0" indent="0" algn="l" defTabSz="914400" rtl="0" eaLnBrk="0" fontAlgn="base" latinLnBrk="0" hangingPunct="0">
              <a:lnSpc>
                <a:spcPct val="100000"/>
              </a:lnSpc>
              <a:spcBef>
                <a:spcPct val="0"/>
              </a:spcBef>
              <a:spcAft>
                <a:spcPct val="0"/>
              </a:spcAft>
              <a:buClrTx/>
              <a:buSzPts val="1200"/>
              <a:buFontTx/>
              <a:buNone/>
              <a:tabLst/>
            </a:pPr>
            <a:endParaRPr kumimoji="0" lang="el-GR" altLang="en-US" sz="1200" b="0" i="0" u="none" strike="noStrike" cap="none" normalizeH="0" baseline="0" dirty="0" smtClean="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5"/>
          <p:cNvSpPr txBox="1">
            <a:spLocks noChangeArrowheads="1"/>
          </p:cNvSpPr>
          <p:nvPr/>
        </p:nvSpPr>
        <p:spPr bwMode="auto">
          <a:xfrm>
            <a:off x="1849056" y="330156"/>
            <a:ext cx="3311525" cy="332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3E3E54"/>
                </a:solidFill>
                <a:effectLst/>
                <a:latin typeface="Cambria" panose="02040503050406030204" pitchFamily="18" charset="0"/>
              </a:rPr>
              <a:t>ΣΥΝΕΔΡΙΑ</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6"/>
          <p:cNvSpPr txBox="1">
            <a:spLocks noChangeArrowheads="1"/>
          </p:cNvSpPr>
          <p:nvPr/>
        </p:nvSpPr>
        <p:spPr bwMode="auto">
          <a:xfrm>
            <a:off x="209319" y="2030341"/>
            <a:ext cx="6246565"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000" b="0" i="0" u="none" strike="noStrike" cap="none" normalizeH="0" baseline="0" dirty="0" smtClean="0">
              <a:ln>
                <a:noFill/>
              </a:ln>
              <a:solidFill>
                <a:schemeClr val="tx1"/>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el-GR" altLang="en-US" sz="1200" b="1" dirty="0" smtClean="0">
                <a:latin typeface="Cambria" panose="02040503050406030204" pitchFamily="18" charset="0"/>
              </a:rPr>
              <a:t>Ιούνιος </a:t>
            </a:r>
            <a:r>
              <a:rPr kumimoji="0" lang="el-GR" altLang="en-US" sz="1200" b="1" i="0" u="none" strike="noStrike" cap="none" normalizeH="0" baseline="0" dirty="0" smtClean="0">
                <a:ln>
                  <a:noFill/>
                </a:ln>
                <a:solidFill>
                  <a:schemeClr val="tx1"/>
                </a:solidFill>
                <a:effectLst/>
                <a:latin typeface="Cambria" panose="02040503050406030204" pitchFamily="18" charset="0"/>
              </a:rPr>
              <a:t>2017 </a:t>
            </a:r>
          </a:p>
          <a:p>
            <a:pPr marL="0" marR="0" lvl="0" indent="0"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chemeClr val="tx1"/>
                </a:solidFill>
                <a:effectLst/>
                <a:latin typeface="Cambria" panose="02040503050406030204" pitchFamily="18" charset="0"/>
              </a:rPr>
              <a:t>Συμμετοχή του ΜΙΚ στην Ημερίδα «</a:t>
            </a:r>
            <a:r>
              <a:rPr kumimoji="0" lang="el-GR" altLang="en-US" sz="1200" b="1" i="0" u="none" strike="noStrike" cap="none" normalizeH="0" baseline="0" dirty="0" smtClean="0">
                <a:ln>
                  <a:noFill/>
                </a:ln>
                <a:solidFill>
                  <a:schemeClr val="tx1"/>
                </a:solidFill>
                <a:effectLst/>
                <a:latin typeface="Cambria" panose="02040503050406030204" pitchFamily="18" charset="0"/>
              </a:rPr>
              <a:t>Εκπαιδευτικά Προγράμματα Μουσείων Πανεπιστημίου Κρήτης» .</a:t>
            </a:r>
            <a:r>
              <a:rPr kumimoji="0" lang="el-GR" altLang="en-US" sz="1200" b="0" i="0" u="none" strike="noStrike" cap="none" normalizeH="0" baseline="0" dirty="0" smtClean="0">
                <a:ln>
                  <a:noFill/>
                </a:ln>
                <a:solidFill>
                  <a:schemeClr val="tx1"/>
                </a:solidFill>
                <a:effectLst/>
                <a:latin typeface="Cambria" panose="02040503050406030204"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chemeClr val="tx1"/>
                </a:solidFill>
                <a:effectLst/>
                <a:latin typeface="Cambria" panose="02040503050406030204" pitchFamily="18" charset="0"/>
              </a:rPr>
              <a:t>Πολιτιστικό Συνεδριακό Κέντρο, Ηράκλειο.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n-US" sz="1200" b="0" i="0" u="none" strike="noStrike" cap="none" normalizeH="0" baseline="0" dirty="0" smtClean="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7"/>
          <p:cNvSpPr txBox="1">
            <a:spLocks noChangeArrowheads="1"/>
          </p:cNvSpPr>
          <p:nvPr/>
        </p:nvSpPr>
        <p:spPr bwMode="auto">
          <a:xfrm>
            <a:off x="1243318" y="3396570"/>
            <a:ext cx="5077095" cy="1188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Απρίλιος 2018</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Εσπερίδα γνωριμίας με την εκπαιδευτική κοινότητα στο Μουσείο Ιατρικής και παρουσίαση εκπαιδευτικών προγραμμάτων.</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8" name="Picture 8" descr="ÎÎµÎ½ ÏÏÎ¬ÏÏÎµÎ¹ Î´Î¹Î±Î¸Î­ÏÎ¹Î¼Î· ÏÎµÏÎ¹Î³ÏÎ±ÏÎ® Î³Î¹Î± ÏÎ· ÏÏÏÎ¿Î³ÏÎ±ÏÎ¯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427" y="3244171"/>
            <a:ext cx="943914" cy="143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3"/>
          <p:cNvSpPr txBox="1">
            <a:spLocks noChangeArrowheads="1"/>
          </p:cNvSpPr>
          <p:nvPr/>
        </p:nvSpPr>
        <p:spPr bwMode="auto">
          <a:xfrm>
            <a:off x="209319" y="1057416"/>
            <a:ext cx="4721027" cy="1157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Ρέθυμνο, Νοέμβριος 2016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Παρουσίαση στο </a:t>
            </a:r>
            <a:r>
              <a:rPr kumimoji="0" lang="el-GR" altLang="en-US" sz="1200" b="1" i="0" u="none" strike="noStrike" cap="none" normalizeH="0" baseline="0" dirty="0" smtClean="0">
                <a:ln>
                  <a:noFill/>
                </a:ln>
                <a:solidFill>
                  <a:srgbClr val="3E3E54"/>
                </a:solidFill>
                <a:effectLst/>
                <a:latin typeface="Cambria" panose="02040503050406030204" pitchFamily="18" charset="0"/>
              </a:rPr>
              <a:t>Παγκρήτιο Ιατρικό Συνέδριο</a:t>
            </a:r>
            <a:r>
              <a:rPr kumimoji="0" lang="el-GR" altLang="en-US" sz="1200" b="0" i="0" u="none" strike="noStrike" cap="none" normalizeH="0" baseline="0" dirty="0" smtClean="0">
                <a:ln>
                  <a:noFill/>
                </a:ln>
                <a:solidFill>
                  <a:srgbClr val="3E3E54"/>
                </a:solidFill>
                <a:effectLst/>
                <a:latin typeface="Cambria" panose="02040503050406030204" pitchFamily="18" charset="0"/>
              </a:rPr>
              <a:t> πέντε  ανακοινώσεων</a:t>
            </a:r>
            <a:r>
              <a:rPr kumimoji="0" lang="en-US" altLang="en-US" sz="1200" b="0" i="0" u="none" strike="noStrike" cap="none" normalizeH="0" baseline="0" dirty="0" smtClean="0">
                <a:ln>
                  <a:noFill/>
                </a:ln>
                <a:solidFill>
                  <a:srgbClr val="3E3E54"/>
                </a:solidFill>
                <a:effectLst/>
                <a:latin typeface="Cambria" panose="02040503050406030204" pitchFamily="18" charset="0"/>
              </a:rPr>
              <a:t> </a:t>
            </a:r>
            <a:r>
              <a:rPr kumimoji="0" lang="el-GR" altLang="en-US" sz="1200" b="0" i="0" u="none" strike="noStrike" cap="none" normalizeH="0" baseline="0" dirty="0" smtClean="0">
                <a:ln>
                  <a:noFill/>
                </a:ln>
                <a:solidFill>
                  <a:srgbClr val="3E3E54"/>
                </a:solidFill>
                <a:effectLst/>
                <a:latin typeface="Cambria" panose="02040503050406030204" pitchFamily="18" charset="0"/>
              </a:rPr>
              <a:t>μελών του Μουσείου Ιατρικής και του Μορφωτικού Συλλόγου Επιστημών Υγείας Πανεπιστημίου Κρήτης</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4" descr="Î ÎµÎ¹ÎºÏÎ½Î± Î¯ÏÏÏ ÏÎµÏÎ¹Î­ÏÎµÎ¹: Î¬ÏÎ¿Î¼Î± ÎºÎ¬Î¸Î¿Î½ÏÎ±Î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095" y="1057416"/>
            <a:ext cx="1469905" cy="97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2"/>
          <p:cNvSpPr txBox="1">
            <a:spLocks noChangeArrowheads="1"/>
          </p:cNvSpPr>
          <p:nvPr/>
        </p:nvSpPr>
        <p:spPr bwMode="auto">
          <a:xfrm>
            <a:off x="209319" y="7903370"/>
            <a:ext cx="5006625" cy="1897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3E3E54"/>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1" i="0" u="none" strike="noStrike" cap="none" normalizeH="0" baseline="0" dirty="0" smtClean="0">
                <a:ln>
                  <a:noFill/>
                </a:ln>
                <a:solidFill>
                  <a:srgbClr val="3E3E54"/>
                </a:solidFill>
                <a:effectLst/>
                <a:latin typeface="Cambria" panose="02040503050406030204" pitchFamily="18" charset="0"/>
              </a:rPr>
              <a:t>9-11 Νοέμβρη 2018</a:t>
            </a:r>
            <a:endParaRPr kumimoji="0" lang="el-GR" altLang="en-US" sz="1000" b="1"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Το Μουσείο Ιατρικής συμμετείχε για μια ακόμη χρονιά στο 19ο Παγκρήτιο Ιατρικό Συνέδριο στα Χανιά με τις ανακοινώσεις: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200" b="0" i="0" u="none" strike="noStrike" cap="none" normalizeH="0" baseline="0" dirty="0" smtClean="0">
              <a:ln>
                <a:noFill/>
              </a:ln>
              <a:solidFill>
                <a:srgbClr val="3E3E54"/>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3E3E54"/>
                </a:solidFill>
                <a:effectLst/>
                <a:latin typeface="Cambria" panose="02040503050406030204" pitchFamily="18" charset="0"/>
              </a:rPr>
              <a:t>α) ΙΑΤΡΙΚΗ ΕΠΙΣΤΗΜΗ, ΦΥΣΗ ΚΑΙ ΠΟΛΙΤΙΣΜΟΣ: ΦΑΡΜΑΚΕΥΤΙΚΑ ΦΥΤΑ ΣΤΗ ΜΥΘΟΛΟΓΙΑ, ΤΗΝ ΤΕΧΝΗ ΚΑΙ ΤΗ ΛΟΓΟΤΕΧΝΙΑ</a:t>
            </a:r>
            <a:br>
              <a:rPr kumimoji="0" lang="el-GR" altLang="en-US" sz="1200" b="0" i="0" u="none" strike="noStrike" cap="none" normalizeH="0" baseline="0" dirty="0" smtClean="0">
                <a:ln>
                  <a:noFill/>
                </a:ln>
                <a:solidFill>
                  <a:srgbClr val="3E3E54"/>
                </a:solidFill>
                <a:effectLst/>
                <a:latin typeface="Cambria" panose="02040503050406030204" pitchFamily="18" charset="0"/>
              </a:rPr>
            </a:br>
            <a:r>
              <a:rPr kumimoji="0" lang="el-GR" altLang="en-US" sz="1200" b="0" i="0" u="none" strike="noStrike" cap="none" normalizeH="0" baseline="0" dirty="0" smtClean="0">
                <a:ln>
                  <a:noFill/>
                </a:ln>
                <a:solidFill>
                  <a:srgbClr val="3E3E54"/>
                </a:solidFill>
                <a:effectLst/>
                <a:latin typeface="Cambria" panose="02040503050406030204" pitchFamily="18" charset="0"/>
              </a:rPr>
              <a:t>β) ΑΦΗΓΗΜΑΤΙΚΗ ΙΑΤΡΙΚΗ ΚΑΙ ΓΝΩΣΗ ΘΑΝΑΤΟΥ: ΜΙΑ ΔΙΑΘΕΜΑΤΙΚΗ ΠΡΟΣΕΓΓΙΣΗ ΜΕ ΑΦΟΡΜΗ ΤΟ ΜΥΣΤΙΚΟ ΤΟΥ ΟΙΔΙΠΟΔΑ ΣΤΟΝ ΟΙΔΙΠΟΔΑ ΕΠΙ ΚΟΛΩΝΩ ΤΟΥ ΣΟΦΟΚΛΗ</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9" descr="ÎÎµÎ½ ÏÏÎ¬ÏÏÎµÎ¹ Î´Î¹Î±Î¸Î­ÏÎ¹Î¼Î· ÏÎµÏÎ¹Î³ÏÎ±ÏÎ® Î³Î¹Î± ÏÎ· ÏÏÏÎ¿Î³ÏÎ±ÏÎ¯Î±."/>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7272" y="8210282"/>
            <a:ext cx="1660728" cy="124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6069508"/>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3624</TotalTime>
  <Words>1580</Words>
  <Application>Microsoft Office PowerPoint</Application>
  <PresentationFormat>Α4 (210x297 χιλ.)</PresentationFormat>
  <Paragraphs>224</Paragraphs>
  <Slides>14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 Tsagkaraki</dc:creator>
  <cp:lastModifiedBy>John</cp:lastModifiedBy>
  <cp:revision>77</cp:revision>
  <cp:lastPrinted>2021-10-11T07:07:09Z</cp:lastPrinted>
  <dcterms:created xsi:type="dcterms:W3CDTF">2021-10-07T08:41:13Z</dcterms:created>
  <dcterms:modified xsi:type="dcterms:W3CDTF">2021-10-16T12:34:30Z</dcterms:modified>
</cp:coreProperties>
</file>